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9"/>
  </p:notesMasterIdLst>
  <p:sldIdLst>
    <p:sldId id="256" r:id="rId5"/>
    <p:sldId id="257" r:id="rId6"/>
    <p:sldId id="259" r:id="rId7"/>
    <p:sldId id="260" r:id="rId8"/>
    <p:sldId id="350" r:id="rId9"/>
    <p:sldId id="268" r:id="rId10"/>
    <p:sldId id="275" r:id="rId11"/>
    <p:sldId id="276" r:id="rId12"/>
    <p:sldId id="272" r:id="rId13"/>
    <p:sldId id="363" r:id="rId14"/>
    <p:sldId id="360" r:id="rId15"/>
    <p:sldId id="362" r:id="rId16"/>
    <p:sldId id="329" r:id="rId17"/>
    <p:sldId id="311" r:id="rId18"/>
    <p:sldId id="279" r:id="rId19"/>
    <p:sldId id="356" r:id="rId20"/>
    <p:sldId id="282" r:id="rId21"/>
    <p:sldId id="357" r:id="rId22"/>
    <p:sldId id="283" r:id="rId23"/>
    <p:sldId id="277" r:id="rId24"/>
    <p:sldId id="284" r:id="rId25"/>
    <p:sldId id="285" r:id="rId26"/>
    <p:sldId id="286" r:id="rId27"/>
    <p:sldId id="287" r:id="rId28"/>
    <p:sldId id="364" r:id="rId29"/>
    <p:sldId id="354" r:id="rId30"/>
    <p:sldId id="288" r:id="rId31"/>
    <p:sldId id="365" r:id="rId32"/>
    <p:sldId id="355" r:id="rId33"/>
    <p:sldId id="370" r:id="rId34"/>
    <p:sldId id="291" r:id="rId35"/>
    <p:sldId id="298" r:id="rId36"/>
    <p:sldId id="299" r:id="rId37"/>
    <p:sldId id="300" r:id="rId38"/>
    <p:sldId id="301" r:id="rId39"/>
    <p:sldId id="297" r:id="rId40"/>
    <p:sldId id="313" r:id="rId41"/>
    <p:sldId id="316" r:id="rId42"/>
    <p:sldId id="317" r:id="rId43"/>
    <p:sldId id="314" r:id="rId44"/>
    <p:sldId id="349" r:id="rId45"/>
    <p:sldId id="304" r:id="rId46"/>
    <p:sldId id="305" r:id="rId47"/>
    <p:sldId id="306" r:id="rId48"/>
    <p:sldId id="369" r:id="rId49"/>
    <p:sldId id="373" r:id="rId50"/>
    <p:sldId id="327" r:id="rId51"/>
    <p:sldId id="358" r:id="rId52"/>
    <p:sldId id="308" r:id="rId53"/>
    <p:sldId id="319" r:id="rId54"/>
    <p:sldId id="320" r:id="rId55"/>
    <p:sldId id="359" r:id="rId56"/>
    <p:sldId id="309" r:id="rId57"/>
    <p:sldId id="322" r:id="rId58"/>
    <p:sldId id="374" r:id="rId59"/>
    <p:sldId id="376" r:id="rId60"/>
    <p:sldId id="377" r:id="rId61"/>
    <p:sldId id="328" r:id="rId62"/>
    <p:sldId id="333" r:id="rId63"/>
    <p:sldId id="332" r:id="rId64"/>
    <p:sldId id="330" r:id="rId65"/>
    <p:sldId id="335" r:id="rId66"/>
    <p:sldId id="334" r:id="rId67"/>
    <p:sldId id="336" r:id="rId68"/>
    <p:sldId id="342" r:id="rId69"/>
    <p:sldId id="337" r:id="rId70"/>
    <p:sldId id="339" r:id="rId71"/>
    <p:sldId id="352" r:id="rId72"/>
    <p:sldId id="343" r:id="rId73"/>
    <p:sldId id="340" r:id="rId74"/>
    <p:sldId id="368" r:id="rId75"/>
    <p:sldId id="346" r:id="rId76"/>
    <p:sldId id="347" r:id="rId77"/>
    <p:sldId id="353" r:id="rId78"/>
  </p:sldIdLst>
  <p:sldSz cx="12192000" cy="6858000"/>
  <p:notesSz cx="6858000" cy="9144000"/>
  <p:embeddedFontLs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1" roundtripDataSignature="AMtx7miUKYCXMqwQNrYcvsE9MINByYjP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D8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5F356-DD0E-4A56-A4D8-AD9FC006DBCA}" v="2" dt="2024-01-03T17:53:08.735"/>
    <p1510:client id="{616DE0B5-9DAD-40EC-99DF-072C7756F862}" v="1" dt="2024-01-05T16:36:56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47" autoAdjust="0"/>
    <p:restoredTop sz="59929" autoAdjust="0"/>
  </p:normalViewPr>
  <p:slideViewPr>
    <p:cSldViewPr snapToGrid="0">
      <p:cViewPr varScale="1">
        <p:scale>
          <a:sx n="68" d="100"/>
          <a:sy n="68" d="100"/>
        </p:scale>
        <p:origin x="222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4.fntdata"/><Relationship Id="rId91" Type="http://customschemas.google.com/relationships/presentationmetadata" Target="metadata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8.fntdata"/><Relationship Id="rId61" Type="http://schemas.openxmlformats.org/officeDocument/2006/relationships/slide" Target="slides/slide57.xml"/><Relationship Id="rId82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šovský Jakub" userId="S::misovsky3@uniba.sk::c7460f7e-6d67-4ebd-85c8-06cc809ea178" providerId="AD" clId="Web-{616DE0B5-9DAD-40EC-99DF-072C7756F862}"/>
    <pc:docChg chg="sldOrd">
      <pc:chgData name="Mišovský Jakub" userId="S::misovsky3@uniba.sk::c7460f7e-6d67-4ebd-85c8-06cc809ea178" providerId="AD" clId="Web-{616DE0B5-9DAD-40EC-99DF-072C7756F862}" dt="2024-01-05T16:36:56.675" v="0"/>
      <pc:docMkLst>
        <pc:docMk/>
      </pc:docMkLst>
      <pc:sldChg chg="ord">
        <pc:chgData name="Mišovský Jakub" userId="S::misovsky3@uniba.sk::c7460f7e-6d67-4ebd-85c8-06cc809ea178" providerId="AD" clId="Web-{616DE0B5-9DAD-40EC-99DF-072C7756F862}" dt="2024-01-05T16:36:56.675" v="0"/>
        <pc:sldMkLst>
          <pc:docMk/>
          <pc:sldMk cId="2479234181" sldId="354"/>
        </pc:sldMkLst>
      </pc:sldChg>
    </pc:docChg>
  </pc:docChgLst>
  <pc:docChgLst>
    <pc:chgData name="Mišovský Jakub" userId="S::misovsky3@uniba.sk::c7460f7e-6d67-4ebd-85c8-06cc809ea178" providerId="AD" clId="Web-{0615F356-DD0E-4A56-A4D8-AD9FC006DBCA}"/>
    <pc:docChg chg="sldOrd">
      <pc:chgData name="Mišovský Jakub" userId="S::misovsky3@uniba.sk::c7460f7e-6d67-4ebd-85c8-06cc809ea178" providerId="AD" clId="Web-{0615F356-DD0E-4A56-A4D8-AD9FC006DBCA}" dt="2024-01-03T17:53:08.735" v="1"/>
      <pc:docMkLst>
        <pc:docMk/>
      </pc:docMkLst>
      <pc:sldChg chg="ord">
        <pc:chgData name="Mišovský Jakub" userId="S::misovsky3@uniba.sk::c7460f7e-6d67-4ebd-85c8-06cc809ea178" providerId="AD" clId="Web-{0615F356-DD0E-4A56-A4D8-AD9FC006DBCA}" dt="2024-01-03T17:53:08.735" v="1"/>
        <pc:sldMkLst>
          <pc:docMk/>
          <pc:sldMk cId="386181982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Journey through history of frontends (1995-today) – sorry for the pain, but hopefully at the end you’ll understand why it was necessary 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endParaRPr lang="en-US" sz="1800" u="sng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sk-SK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Budeme sa baviť o prezentačnej vrstve aplikácie a rozšírime predchádzajúcu prednášku o pohľad na moderné aplikácie, ktoré bežia na klientovi (prehliadači).</a:t>
            </a: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sk-SK" dirty="0"/>
              <a:t>Prezentácia sa volá klientské stránky ale budem používať slovo Front-end aplikácie, ktoré je dnes už bežne používané.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/>
              <a:t>Deklarativny</a:t>
            </a:r>
            <a:r>
              <a:rPr lang="en-US" sz="1800" dirty="0"/>
              <a:t> </a:t>
            </a:r>
            <a:r>
              <a:rPr lang="en-US" sz="1800" dirty="0" err="1"/>
              <a:t>zapis</a:t>
            </a:r>
            <a:r>
              <a:rPr lang="en-US" sz="1800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/>
              <a:t>Struktura</a:t>
            </a:r>
            <a:r>
              <a:rPr lang="en-US" sz="1800" dirty="0"/>
              <a:t> </a:t>
            </a:r>
            <a:r>
              <a:rPr lang="en-US" sz="1800" dirty="0" err="1"/>
              <a:t>kodu</a:t>
            </a:r>
            <a:r>
              <a:rPr lang="en-US" sz="1800" dirty="0"/>
              <a:t> </a:t>
            </a:r>
            <a:r>
              <a:rPr lang="en-US" sz="1800" dirty="0" err="1"/>
              <a:t>pomocou</a:t>
            </a:r>
            <a:r>
              <a:rPr lang="en-US" sz="1800" dirty="0"/>
              <a:t> </a:t>
            </a:r>
            <a:r>
              <a:rPr lang="en-US" sz="1800" dirty="0" err="1"/>
              <a:t>patternov</a:t>
            </a:r>
            <a:r>
              <a:rPr lang="en-US" sz="1800" dirty="0"/>
              <a:t> (MVC/MVVM).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u="sng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17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 prišiel so zámerom, aby sa písalo, čo 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najmenej kódu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založenom na 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deklaratívnom programovaní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Deklaratívne programovanie je programovacie paradigma, v ktorom programátor definuje, čo musí program dosiahnuť, bez toho,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sk-SK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aby určil, ako sa má implementovať. Inými slovami, prístup sa zameriava na to, </a:t>
            </a:r>
            <a:r>
              <a:rPr lang="sk-SK" sz="1800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čo treba dosiahnuť</a:t>
            </a:r>
            <a:r>
              <a:rPr lang="sk-SK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, namiesto toho, aby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rie</a:t>
            </a:r>
            <a:r>
              <a:rPr lang="sk-SK" sz="18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šil, </a:t>
            </a:r>
            <a:r>
              <a:rPr lang="sk-SK" sz="1800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ako to dosiahnuť.</a:t>
            </a:r>
            <a:endParaRPr lang="en-US" sz="1200" b="1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ddelila sa tak manipulácia s DOM od aplikačnej logiky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657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Neriesim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ako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pole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filtruje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tj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Nepisem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for/while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cyklus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pod - (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imperativne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programovanie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Deklarujem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ze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chcem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z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vyfiltrovat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prvky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kde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status je “Active” (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deklarativne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programovanie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74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lepšiu organizáciu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kódu 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webových aplikácií bol pre ser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ovské webové stránky použitý vzor 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Model-View-Controller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 tvorbe klientskych stránok s použitím JavaScriptu bol však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kód špagetový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Cieľ preniesť MVC aj na klienta, teda: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Mať aj dobre organizovaný Model na klientovi, nielen na serveri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Zabezpečiť komunikáciu/synchronizáciu medzi View a Modelom. 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serveri, kde je „klasický“ MVC, je však komunikácia jednosmerná – udalosť ide od view k modelu.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FE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jednosmerna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komunikacia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nestaci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sk-SK" sz="1200" b="1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sk-SK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707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Dnes</a:t>
            </a:r>
            <a:r>
              <a:rPr lang="en-US" u="none" dirty="0"/>
              <a:t> </a:t>
            </a:r>
            <a:r>
              <a:rPr lang="en-US" u="none" dirty="0" err="1"/>
              <a:t>skor</a:t>
            </a:r>
            <a:r>
              <a:rPr lang="en-US" u="none" dirty="0"/>
              <a:t> </a:t>
            </a:r>
            <a:r>
              <a:rPr lang="en-US" u="none" dirty="0" err="1"/>
              <a:t>posun</a:t>
            </a:r>
            <a:r>
              <a:rPr lang="en-US" u="none" dirty="0"/>
              <a:t> </a:t>
            </a:r>
            <a:r>
              <a:rPr lang="en-US" u="none" dirty="0" err="1"/>
              <a:t>ku</a:t>
            </a:r>
            <a:r>
              <a:rPr lang="en-US" u="none" dirty="0"/>
              <a:t> MVVM</a:t>
            </a:r>
          </a:p>
          <a:p>
            <a:endParaRPr lang="en-US" u="non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klientovi v Angulari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2+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bol použitý MVVM vzor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– View – ViewModel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a View sú podobné ako v MVC. 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Rozdiel je v tom, že v MVVM nie je controller, ale ViewModel, korý robí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prostredníka 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medzi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iew a 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odelom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k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onvertuje dáta z modelu do formy, aby sa dali ľahko prezentovať a manažovať vo view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Rozdiel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je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aj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v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spracovani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vstupov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Pri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MVC je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logika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v controller, view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nema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logiku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Pri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MVVM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vstupy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spracovava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view,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tj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oddelena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biznis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logika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od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aplikacnej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logiky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058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/>
              <a:t>Datove</a:t>
            </a:r>
            <a:r>
              <a:rPr lang="en-US" sz="1800" dirty="0"/>
              <a:t> </a:t>
            </a:r>
            <a:r>
              <a:rPr lang="en-US" sz="1800" dirty="0" err="1"/>
              <a:t>viazanie</a:t>
            </a:r>
            <a:r>
              <a:rPr lang="en-US" sz="1800" dirty="0"/>
              <a:t> – </a:t>
            </a:r>
            <a:r>
              <a:rPr lang="en-US" sz="1800" dirty="0" err="1"/>
              <a:t>potrebujem</a:t>
            </a:r>
            <a:r>
              <a:rPr lang="en-US" sz="1800" dirty="0"/>
              <a:t> </a:t>
            </a:r>
            <a:r>
              <a:rPr lang="en-US" sz="1800" dirty="0" err="1"/>
              <a:t>vediet</a:t>
            </a:r>
            <a:r>
              <a:rPr lang="en-US" sz="1800" dirty="0"/>
              <a:t> </a:t>
            </a:r>
            <a:r>
              <a:rPr lang="en-US" sz="1800" dirty="0" err="1"/>
              <a:t>preniest</a:t>
            </a:r>
            <a:r>
              <a:rPr lang="en-US" sz="1800" dirty="0"/>
              <a:t> </a:t>
            </a:r>
            <a:r>
              <a:rPr lang="en-US" sz="1800" dirty="0" err="1"/>
              <a:t>hodnotu</a:t>
            </a:r>
            <a:r>
              <a:rPr lang="en-US" sz="1800" dirty="0"/>
              <a:t> </a:t>
            </a:r>
            <a:r>
              <a:rPr lang="en-US" sz="1800" dirty="0" err="1"/>
              <a:t>premennej</a:t>
            </a:r>
            <a:r>
              <a:rPr lang="en-US" sz="1800" dirty="0"/>
              <a:t> z JS do HTML – </a:t>
            </a:r>
            <a:r>
              <a:rPr lang="en-US" sz="1800" dirty="0" err="1"/>
              <a:t>zobrazit</a:t>
            </a:r>
            <a:r>
              <a:rPr lang="en-US" sz="1800" dirty="0"/>
              <a:t> </a:t>
            </a:r>
            <a:r>
              <a:rPr lang="en-US" sz="1800" dirty="0" err="1"/>
              <a:t>ju</a:t>
            </a:r>
            <a:r>
              <a:rPr lang="en-US" sz="1800" dirty="0"/>
              <a:t> </a:t>
            </a:r>
            <a:r>
              <a:rPr lang="en-US" sz="1800" dirty="0" err="1"/>
              <a:t>vo</a:t>
            </a:r>
            <a:r>
              <a:rPr lang="en-US" sz="1800" dirty="0"/>
              <a:t> view.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u="sng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430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Zmena view vyvolava zmenu hodnoty modelu a opacne.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67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Direktiva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ngmodel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obojstranne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previzanie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-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prepoj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í „value“ 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filedu s premennou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“username”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tj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akakolvek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zmena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value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prejavi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modeli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(username) a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zaroven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zmena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modeli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prejavi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view (input)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sk-SK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9973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Asynchronna komunikacia:</a:t>
            </a:r>
          </a:p>
          <a:p>
            <a:pPr marL="22860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sk-SK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     prvýkrá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umožnil prehliadač Internet Exporer (1999) 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 forme objektu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typu XMLHttpRequest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eskôr poskyli aj ďalšie prehliadač.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Rozšírilo sa najmä vďaka Gmailu a Google maps (2004/2005)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Roz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šírenie viedlo k technológii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AJAX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(2005). </a:t>
            </a: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/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088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AJAX nie je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jedna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technológia, ale skôr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súbor princípov a technológií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Zosumarizoval Garret (2005) ako množinu technológií: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Prezentácia založená na štandardoch XHTML a CSS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Dynamické zobrazovanie použitím DOM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Výmena dát použitím XML a manipulácia s dátami použitím XSLT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Asynchrónne získavanie dát pomocou XMLHttpRequest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JavaScript, ktorý viaže dokopy uvedené technológie</a:t>
            </a:r>
            <a:endParaRPr lang="en-US" sz="18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Google Shape;37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08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Asynchrónne volanie API použitím natívneho JS – tj.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XHTTPRequest</a:t>
            </a:r>
            <a:r>
              <a:rPr lang="sk-SK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(AJAX)</a:t>
            </a:r>
          </a:p>
          <a:p>
            <a:endParaRPr lang="sk-SK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sk-SK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Jednoduchý login POST – tj. otvor kanál na „/server“ API a odošli POST request s obsahom 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{ user: ‘person’,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pwd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: ‘password’ }.</a:t>
            </a:r>
            <a:endParaRPr lang="sk-SK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71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Asynchrónne volanie API použitím 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Http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modulu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z AngularJS.</a:t>
            </a:r>
          </a:p>
          <a:p>
            <a:endParaRPr lang="en-US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indent="0">
              <a:buFontTx/>
              <a:buNone/>
            </a:pP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Uz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nie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je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potreba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>
              <a:buFontTx/>
              <a:buChar char="-"/>
            </a:pP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rucne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otvarat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kanal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</a:p>
          <a:p>
            <a:pPr>
              <a:buFontTx/>
              <a:buChar char="-"/>
            </a:pP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pripajat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event listener,</a:t>
            </a:r>
          </a:p>
          <a:p>
            <a:pPr>
              <a:buFontTx/>
              <a:buChar char="-"/>
            </a:pP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transformovat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JSON data do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FormData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formatu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buFontTx/>
              <a:buChar char="-"/>
            </a:pPr>
            <a:endParaRPr lang="en-US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indent="0">
              <a:buFontTx/>
              <a:buNone/>
            </a:pP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Pekny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priklad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ako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sa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kod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zjednodusil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pri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prechode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deklarativne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programovanie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sk-SK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sk-SK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780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Asynchrónne volanie API použitím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HttpClient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modulu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z Angular.</a:t>
            </a:r>
          </a:p>
          <a:p>
            <a:endParaRPr lang="en-US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- Este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viac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deklarativny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zapis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</a:p>
          <a:p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Zjednodusene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spracovanie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odpovede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RxJS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stream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napiesto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viacerych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Promise </a:t>
            </a:r>
            <a:r>
              <a:rPr lang="en-US" sz="1200" b="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callbackov</a:t>
            </a:r>
            <a:r>
              <a:rPr lang="en-US" sz="1200" b="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endParaRPr lang="en-US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200" b="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897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901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Page Aplikácia (SPA)</a:t>
            </a:r>
            <a:r>
              <a:rPr lang="en-US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(idea </a:t>
            </a:r>
            <a:r>
              <a:rPr lang="sk-SK" b="0" i="0" dirty="0">
                <a:solidFill>
                  <a:srgbClr val="040C28"/>
                </a:solidFill>
                <a:effectLst/>
                <a:latin typeface="Google Sans"/>
              </a:rPr>
              <a:t>2002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, av</a:t>
            </a:r>
            <a:r>
              <a:rPr lang="sk-SK" b="0" i="0" dirty="0">
                <a:solidFill>
                  <a:srgbClr val="040C28"/>
                </a:solidFill>
                <a:effectLst/>
                <a:latin typeface="Google Sans"/>
              </a:rPr>
              <a:t>š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</a:t>
            </a:r>
            <a:r>
              <a:rPr lang="sk-SK" b="0" i="0" dirty="0">
                <a:solidFill>
                  <a:srgbClr val="040C28"/>
                </a:solidFill>
                <a:effectLst/>
                <a:latin typeface="Google Sans"/>
              </a:rPr>
              <a:t>k reálne možná bola až s nástupon AJAX, tj. 2006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)</a:t>
            </a: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 implementácia webovej aplikácie, ktorá </a:t>
            </a:r>
            <a:r>
              <a:rPr lang="sk-SK" sz="1200" b="1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načítava iba jeden webový dokument a následne aktualizuje obsah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tela tohto dokumentu</a:t>
            </a:r>
            <a:r>
              <a:rPr lang="en-US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cez JavaScript API. To umožňuje používateľom používať webové stránky bez opakovaného načítania celých nových stránok zo servera.</a:t>
            </a: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 aplikácie sú výkonnejšie a poskytujú používateľom dynamickejší zážitok. </a:t>
            </a: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Kladú však ďalšie požiadavky na technológiu/aplikáciu (rozoberieme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nesk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ô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200" b="1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Princíp nie je bezchybný</a:t>
            </a:r>
            <a:r>
              <a:rPr lang="sk-SK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-US" sz="1200" b="0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1200" b="0" i="0" u="none" strike="noStrike" cap="none" dirty="0" err="1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Obsah</a:t>
            </a:r>
            <a:r>
              <a:rPr lang="en-US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 je </a:t>
            </a:r>
            <a:r>
              <a:rPr lang="en-US" sz="1200" b="0" i="0" u="none" strike="noStrike" cap="none" dirty="0" err="1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dynamick</a:t>
            </a:r>
            <a:r>
              <a:rPr lang="sk-SK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ý, takže je ťažké spracovať stránku automaticky (SEO),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- Všetky dáta potrebné pre vykreslenie sú nechránené na klientovi (SECURITY),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200" b="0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Ale riešil problémy MPA, tak sa ujal.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5050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Multi Page Aplikácia</a:t>
            </a:r>
            <a:r>
              <a:rPr lang="sk-SK" sz="12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(MPA)</a:t>
            </a:r>
            <a:endParaRPr lang="sk-SK" sz="12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sk-SK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Aplikácie s klasickými serverovskými stránkami (JSP, ASP.NET,...) boli Multi Page aplikácie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.j. ak sa vyžadovala nová stránka, išiel 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klienta synchrónny dopyt na server, čo viedlo k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342900" algn="l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blokovaniu práce so stránkou 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342900" algn="l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prekresleniu stránky, čo spôsobovalo nepríjemné prebliknutie stránky (UX anti-pattern). 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Toto sa dialo 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nielen pri úplne novej stránke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ale aj vtedy, keď sa dočítavala iba časť dát.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(berte do 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ú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vahy 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ý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chlos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ť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vtedaj</a:t>
            </a: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ieho</a:t>
            </a:r>
            <a:r>
              <a:rPr lang="en-US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internetu</a:t>
            </a:r>
            <a:r>
              <a:rPr lang="en-US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Riešenie? SPA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0095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 tradičnom programovaní je každý objekt  zodpovedný za to, aby si </a:t>
            </a: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l"/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získal referencie na objekty, od ktorých závisí 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(s ktorými spolupracuje). </a:t>
            </a: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l"/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Toto však vedie k veľkej závislosti objektov (</a:t>
            </a:r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highly coupled objects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) a ku kódu, ktorý sa ťažko </a:t>
            </a:r>
            <a:r>
              <a:rPr lang="en-US" sz="1200" dirty="0" err="1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udr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žiava a testuje.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68" name="Google Shape;3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540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Highly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coupled objects</a:t>
            </a:r>
            <a:endParaRPr lang="sk-SK" sz="1200" dirty="0"/>
          </a:p>
          <a:p>
            <a:endParaRPr lang="en-US" b="0" i="0" dirty="0">
              <a:solidFill>
                <a:srgbClr val="4D5156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Coupling is the measure of how dependent your code modules are on each other. 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Strong coupling is bad and low coupling is good. 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High coupling means that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your modules cannot be separated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 </a:t>
            </a:r>
          </a:p>
          <a:p>
            <a:endParaRPr lang="en-US" b="0" i="0" dirty="0">
              <a:solidFill>
                <a:srgbClr val="4D5156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It means that the </a:t>
            </a:r>
            <a:r>
              <a:rPr lang="en-US" b="1" i="0" dirty="0">
                <a:solidFill>
                  <a:srgbClr val="4D5156"/>
                </a:solidFill>
                <a:effectLst/>
                <a:latin typeface="Google Sans"/>
              </a:rPr>
              <a:t>internals of one module know about and are mixed up with the internals of the other module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91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Sposob</a:t>
            </a:r>
            <a:r>
              <a:rPr lang="en-US" dirty="0"/>
              <a:t> </a:t>
            </a:r>
            <a:r>
              <a:rPr lang="en-US" dirty="0" err="1"/>
              <a:t>manazovania</a:t>
            </a:r>
            <a:r>
              <a:rPr lang="en-US" dirty="0"/>
              <a:t> </a:t>
            </a:r>
            <a:r>
              <a:rPr lang="en-US" dirty="0" err="1"/>
              <a:t>zav</a:t>
            </a:r>
            <a:r>
              <a:rPr lang="sk-SK" dirty="0"/>
              <a:t>i</a:t>
            </a:r>
            <a:r>
              <a:rPr lang="en-US" dirty="0" err="1"/>
              <a:t>slosti</a:t>
            </a:r>
            <a:r>
              <a:rPr lang="en-US" dirty="0"/>
              <a:t> </a:t>
            </a:r>
            <a:r>
              <a:rPr lang="en-US" dirty="0" err="1"/>
              <a:t>medzi</a:t>
            </a:r>
            <a:r>
              <a:rPr lang="en-US" dirty="0"/>
              <a:t> </a:t>
            </a:r>
            <a:r>
              <a:rPr lang="en-US" dirty="0" err="1"/>
              <a:t>jednotlivymi</a:t>
            </a:r>
            <a:r>
              <a:rPr lang="en-US" dirty="0"/>
              <a:t> </a:t>
            </a:r>
            <a:r>
              <a:rPr lang="en-US" dirty="0" err="1"/>
              <a:t>castami</a:t>
            </a:r>
            <a:r>
              <a:rPr lang="en-US" dirty="0"/>
              <a:t> </a:t>
            </a:r>
            <a:r>
              <a:rPr lang="en-US" dirty="0" err="1"/>
              <a:t>aplikacie</a:t>
            </a:r>
            <a:r>
              <a:rPr lang="en-US" dirty="0"/>
              <a:t> (</a:t>
            </a:r>
            <a:r>
              <a:rPr lang="en-US" dirty="0" err="1"/>
              <a:t>komponentami</a:t>
            </a:r>
            <a:r>
              <a:rPr lang="en-US" dirty="0"/>
              <a:t>/</a:t>
            </a:r>
            <a:r>
              <a:rPr lang="en-US" dirty="0" err="1"/>
              <a:t>modulmi</a:t>
            </a:r>
            <a:r>
              <a:rPr lang="en-US" dirty="0"/>
              <a:t>), 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ktorý vedie k </a:t>
            </a:r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voľnejšej väzbe</a:t>
            </a:r>
            <a:r>
              <a:rPr lang="sk-SK" sz="1200" b="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medzi objek</a:t>
            </a:r>
            <a:r>
              <a:rPr lang="en-US" sz="1200" b="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</a:t>
            </a:r>
            <a:r>
              <a:rPr lang="sk-SK" sz="1200" b="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tmi</a:t>
            </a:r>
            <a:r>
              <a:rPr lang="en-US" b="0" dirty="0"/>
              <a:t>. </a:t>
            </a: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ríslušnému objektu sa </a:t>
            </a:r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poskytne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(„injektuje do neho“) </a:t>
            </a:r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iný objekt 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(objekt, na ktorom závisí) namiesto toho, aby si ho </a:t>
            </a:r>
            <a:r>
              <a:rPr lang="sk-SK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príslušný objekt sám konštruoval</a:t>
            </a:r>
            <a:r>
              <a:rPr lang="sk-SK" sz="12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b="0" dirty="0"/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b="1" dirty="0" err="1"/>
              <a:t>Vazba</a:t>
            </a:r>
            <a:r>
              <a:rPr lang="en-US" b="1" dirty="0"/>
              <a:t> </a:t>
            </a:r>
            <a:r>
              <a:rPr lang="en-US" b="1" dirty="0" err="1"/>
              <a:t>medzi</a:t>
            </a:r>
            <a:r>
              <a:rPr lang="en-US" b="1" dirty="0"/>
              <a:t> </a:t>
            </a:r>
            <a:r>
              <a:rPr lang="en-US" b="1" dirty="0" err="1"/>
              <a:t>nimi</a:t>
            </a:r>
            <a:r>
              <a:rPr lang="en-US" b="1" dirty="0"/>
              <a:t> </a:t>
            </a:r>
            <a:r>
              <a:rPr lang="en-US" b="1" dirty="0" err="1"/>
              <a:t>nie</a:t>
            </a:r>
            <a:r>
              <a:rPr lang="en-US" b="1" dirty="0"/>
              <a:t> je </a:t>
            </a:r>
            <a:r>
              <a:rPr lang="en-US" b="1" dirty="0" err="1"/>
              <a:t>priama</a:t>
            </a:r>
            <a:r>
              <a:rPr lang="en-US" dirty="0"/>
              <a:t>, ale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prostrednika</a:t>
            </a:r>
            <a:r>
              <a:rPr lang="en-US" dirty="0"/>
              <a:t> – dependency </a:t>
            </a:r>
            <a:r>
              <a:rPr lang="en-US" dirty="0" err="1"/>
              <a:t>managera</a:t>
            </a:r>
            <a:r>
              <a:rPr lang="en-US" dirty="0"/>
              <a:t>. </a:t>
            </a:r>
          </a:p>
          <a:p>
            <a:r>
              <a:rPr lang="sk-SK" dirty="0">
                <a:solidFill>
                  <a:schemeClr val="dk1"/>
                </a:solidFill>
              </a:rPr>
              <a:t>Mnohé frameworky, vrátane Angularu, poskytujú takéhoto dependency managera ako svoju službu</a:t>
            </a:r>
            <a:endParaRPr lang="en-US" dirty="0">
              <a:solidFill>
                <a:schemeClr val="dk1"/>
              </a:solidFill>
            </a:endParaRPr>
          </a:p>
          <a:p>
            <a:endParaRPr lang="en-US" dirty="0">
              <a:solidFill>
                <a:schemeClr val="dk1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 err="1"/>
              <a:t>Zavislosti</a:t>
            </a:r>
            <a:r>
              <a:rPr lang="en-US" b="1" dirty="0"/>
              <a:t> </a:t>
            </a:r>
            <a:r>
              <a:rPr lang="en-US" b="1" dirty="0" err="1"/>
              <a:t>zostavaju</a:t>
            </a:r>
            <a:r>
              <a:rPr lang="en-US" b="1" dirty="0"/>
              <a:t> </a:t>
            </a:r>
            <a:r>
              <a:rPr lang="en-US" b="1" dirty="0" err="1"/>
              <a:t>zachovane</a:t>
            </a:r>
            <a:r>
              <a:rPr lang="en-US" b="1" dirty="0"/>
              <a:t>, </a:t>
            </a:r>
            <a:r>
              <a:rPr lang="en-US" b="1" dirty="0" err="1"/>
              <a:t>avsak</a:t>
            </a:r>
            <a:r>
              <a:rPr lang="en-US" b="1" dirty="0"/>
              <a:t>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automaticke</a:t>
            </a:r>
            <a:r>
              <a:rPr lang="en-US" b="1" dirty="0"/>
              <a:t>, </a:t>
            </a:r>
            <a:r>
              <a:rPr lang="en-US" b="1" dirty="0" err="1"/>
              <a:t>manazovane</a:t>
            </a:r>
            <a:r>
              <a:rPr lang="en-US" b="1" dirty="0"/>
              <a:t> a </a:t>
            </a:r>
            <a:r>
              <a:rPr lang="en-US" b="1" dirty="0" err="1"/>
              <a:t>dohladatelne</a:t>
            </a:r>
            <a:r>
              <a:rPr lang="en-US" b="1" dirty="0"/>
              <a:t>.</a:t>
            </a:r>
          </a:p>
          <a:p>
            <a:endParaRPr lang="en-US" dirty="0"/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 err="1"/>
              <a:t>Navrhovy</a:t>
            </a:r>
            <a:r>
              <a:rPr lang="en-US" dirty="0"/>
              <a:t> </a:t>
            </a:r>
            <a:r>
              <a:rPr lang="en-US" dirty="0" err="1"/>
              <a:t>vzor</a:t>
            </a:r>
            <a:r>
              <a:rPr lang="en-US" dirty="0"/>
              <a:t>: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	Injector je </a:t>
            </a:r>
            <a:r>
              <a:rPr lang="en-US" b="1" dirty="0"/>
              <a:t>middleman</a:t>
            </a:r>
            <a:r>
              <a:rPr lang="en-US" dirty="0"/>
              <a:t>,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	</a:t>
            </a:r>
            <a:r>
              <a:rPr lang="en-US" dirty="0" err="1"/>
              <a:t>vytvaranie</a:t>
            </a:r>
            <a:r>
              <a:rPr lang="en-US" dirty="0"/>
              <a:t> </a:t>
            </a:r>
            <a:r>
              <a:rPr lang="en-US" dirty="0" err="1"/>
              <a:t>instancii</a:t>
            </a:r>
            <a:r>
              <a:rPr lang="en-US" dirty="0"/>
              <a:t>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b="1" dirty="0"/>
              <a:t>factory</a:t>
            </a:r>
            <a:r>
              <a:rPr lang="en-US" dirty="0"/>
              <a:t>,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	</a:t>
            </a:r>
            <a:r>
              <a:rPr lang="en-US" dirty="0" err="1"/>
              <a:t>kazda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</a:t>
            </a:r>
            <a:r>
              <a:rPr lang="en-US" dirty="0" err="1"/>
              <a:t>bezi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b="1" dirty="0"/>
              <a:t>singleton</a:t>
            </a:r>
            <a:r>
              <a:rPr lang="en-US" dirty="0"/>
              <a:t>)</a:t>
            </a:r>
            <a:endParaRPr lang="en-US" dirty="0">
              <a:solidFill>
                <a:schemeClr val="dk1"/>
              </a:solidFill>
            </a:endParaRP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151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Ked jedna „stranka“ nestaci.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b="0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MPA boli z pohladu implementacie jednoduchsie. Kazda „stranka“ sa starala sama o seba, orchestratorom bol server.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b="0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SPA sa tvári ako aplikácia s viacerými „stránkami“ avšak všetko je jedna aplikácia.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161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>
                <a:solidFill>
                  <a:srgbClr val="2699D6"/>
                </a:solidFill>
              </a:rPr>
              <a:t>Čo majú tieto stránky spoločné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Dynamika a interaktivita</a:t>
            </a:r>
            <a:endParaRPr lang="sk-SK"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Rôzne zariadenia (Multi Channel)</a:t>
            </a:r>
            <a:endParaRPr lang="sk-SK"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Dostupnosť aplikácie</a:t>
            </a:r>
            <a:endParaRPr lang="sk-SK"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Komplexita – tučný klient</a:t>
            </a:r>
            <a:endParaRPr dirty="0"/>
          </a:p>
        </p:txBody>
      </p:sp>
      <p:sp>
        <p:nvSpPr>
          <p:cNvPr id="254" name="Google Shape;25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 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mal svoje nedostatky: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bol dosť pomalý, 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striktne vyžadoval použitie MVC, nepodporoval TS, žiadna natívna podpora pre mobilné aplikácie.</a:t>
            </a:r>
            <a:endParaRPr lang="en-US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 roku 2016 nov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verzia Angular (vypadli písmená JS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číslovanie verzií začína od 2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 2 bolo úplné prepracovanie voči AngularJS. Bolo to výrazné zlepšene oproti AngularJS, na druhej strane nebol spätne kompatibilný s AngularJS, čo mnohým firmám prinieslo veľké problémy.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 naša firma má niekoľko aplikácií u zákazníkov v AngularJS, kt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 sú tak veľké, že sme ich ešte ručne neprepísali do Angular2+.</a:t>
            </a: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u="none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lavné zmeny, ktoré priniesol Angular2 v porovnaní s Angular JS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zaroven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mozeme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pouzit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ako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definiciu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co by mal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poskytovat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framework pre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moderne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webove</a:t>
            </a:r>
            <a:r>
              <a:rPr lang="en-US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aplikacie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sk-SK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271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Priniesol komponentovú architektúru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tj. logika aplikácie sa rozdelí na malé jednotky – komponenty, ktoré sa následne skladajú a vytvárajú spoločne väčšie celky – formulár, obrazovka, ...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Smerovanie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prepouzitelnosti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Snaha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vytvarat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atomicke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prepouzitelne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komponenty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responsibility principle (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OLID)</a:t>
            </a: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148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sk-SK" sz="11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posun z JavaScriptu do TypeScriptu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TypeScript always points out the compilation errors at the time of development (pre-compilation)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Functions can have optional parameters in TypeScript, but not JavaScript.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TypeScript supports static typing but JavaScript does not.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TypeScript supports interfaces but JavaScript does not.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sk-SK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Intellisense is usable</a:t>
            </a:r>
            <a:r>
              <a:rPr lang="sk-S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826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AngularJS nemal podporu pre browsery v mobiloch, Angular2 priniesol podporu pre všetky populárne mobilné browsery</a:t>
            </a: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1896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Podstatné zlepšenie výkonnosti (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viac než 5-násobne</a:t>
            </a:r>
            <a:r>
              <a:rPr lang="sk-SK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Out of the box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integrovane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state of the art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kniznice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Shadow DOM -&gt;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webcomponents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pochopime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neskor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Optimalizacie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vysledku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– tree shaking,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bazel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builds,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AoT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builds,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Napr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Zmena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build engine z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WebPack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Bazel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nam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jednom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projekte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skratila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build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aplikacie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z 14minut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3.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Treeshake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velkost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zmensil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z 850 MB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400.</a:t>
            </a:r>
            <a:endParaRPr dirty="0"/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462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mali</a:t>
            </a:r>
            <a:r>
              <a:rPr lang="en-US" dirty="0"/>
              <a:t> Angular …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ale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ine</a:t>
            </a:r>
            <a:r>
              <a:rPr lang="en-US" dirty="0"/>
              <a:t> </a:t>
            </a:r>
            <a:r>
              <a:rPr lang="en-US" dirty="0" err="1"/>
              <a:t>moznosti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895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754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</a:t>
            </a:r>
            <a:r>
              <a:rPr lang="en-US" dirty="0" err="1"/>
              <a:t>skutocnosti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b="1" dirty="0" err="1"/>
              <a:t>takmer</a:t>
            </a:r>
            <a:r>
              <a:rPr lang="en-US" b="1" dirty="0"/>
              <a:t> </a:t>
            </a:r>
            <a:r>
              <a:rPr lang="en-US" b="1" dirty="0" err="1"/>
              <a:t>identicke</a:t>
            </a:r>
            <a:r>
              <a:rPr lang="en-US" dirty="0"/>
              <a:t>, resp. </a:t>
            </a:r>
            <a:r>
              <a:rPr lang="en-US" dirty="0" err="1"/>
              <a:t>rozdiel</a:t>
            </a:r>
            <a:r>
              <a:rPr lang="en-US" dirty="0"/>
              <a:t> </a:t>
            </a:r>
            <a:r>
              <a:rPr lang="en-US" dirty="0" err="1"/>
              <a:t>nespociva</a:t>
            </a:r>
            <a:r>
              <a:rPr lang="en-US" dirty="0"/>
              <a:t> v </a:t>
            </a:r>
            <a:r>
              <a:rPr lang="en-US" dirty="0" err="1"/>
              <a:t>technologii</a:t>
            </a:r>
            <a:r>
              <a:rPr lang="en-US" dirty="0"/>
              <a:t> ale v </a:t>
            </a:r>
            <a:r>
              <a:rPr lang="en-US" dirty="0" err="1"/>
              <a:t>pouziti</a:t>
            </a:r>
            <a:r>
              <a:rPr lang="en-US" dirty="0"/>
              <a:t>. </a:t>
            </a:r>
          </a:p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projekty</a:t>
            </a:r>
            <a:r>
              <a:rPr lang="en-US" dirty="0"/>
              <a:t>, </a:t>
            </a:r>
            <a:r>
              <a:rPr lang="en-US" dirty="0" err="1"/>
              <a:t>kde</a:t>
            </a:r>
            <a:r>
              <a:rPr lang="en-US" dirty="0"/>
              <a:t> je </a:t>
            </a:r>
            <a:r>
              <a:rPr lang="en-US" dirty="0" err="1"/>
              <a:t>vhodnejsie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Angular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projekty</a:t>
            </a:r>
            <a:r>
              <a:rPr lang="en-US" dirty="0"/>
              <a:t> </a:t>
            </a:r>
            <a:r>
              <a:rPr lang="en-US" dirty="0" err="1"/>
              <a:t>kde</a:t>
            </a:r>
            <a:r>
              <a:rPr lang="en-US" dirty="0"/>
              <a:t> je </a:t>
            </a:r>
            <a:r>
              <a:rPr lang="en-US" dirty="0" err="1"/>
              <a:t>vhodnejsi</a:t>
            </a:r>
            <a:r>
              <a:rPr lang="en-US" dirty="0"/>
              <a:t> React. </a:t>
            </a:r>
          </a:p>
          <a:p>
            <a:r>
              <a:rPr lang="en-US" dirty="0"/>
              <a:t>Ale ani </a:t>
            </a:r>
            <a:r>
              <a:rPr lang="en-US" dirty="0" err="1"/>
              <a:t>pouzitie</a:t>
            </a:r>
            <a:r>
              <a:rPr lang="en-US" dirty="0"/>
              <a:t> “</a:t>
            </a:r>
            <a:r>
              <a:rPr lang="en-US" dirty="0" err="1"/>
              <a:t>nevhodnejsieho</a:t>
            </a:r>
            <a:r>
              <a:rPr lang="en-US" dirty="0"/>
              <a:t>” </a:t>
            </a:r>
            <a:r>
              <a:rPr lang="en-US" dirty="0" err="1"/>
              <a:t>dnes</a:t>
            </a:r>
            <a:r>
              <a:rPr lang="en-US" dirty="0"/>
              <a:t> </a:t>
            </a:r>
            <a:r>
              <a:rPr lang="en-US" dirty="0" err="1"/>
              <a:t>neznamena</a:t>
            </a:r>
            <a:r>
              <a:rPr lang="en-US" dirty="0"/>
              <a:t> </a:t>
            </a:r>
            <a:r>
              <a:rPr lang="en-US" dirty="0" err="1"/>
              <a:t>nejaku</a:t>
            </a:r>
            <a:r>
              <a:rPr lang="en-US" dirty="0"/>
              <a:t> </a:t>
            </a:r>
            <a:r>
              <a:rPr lang="en-US" dirty="0" err="1"/>
              <a:t>velku</a:t>
            </a:r>
            <a:r>
              <a:rPr lang="en-US" dirty="0"/>
              <a:t> </a:t>
            </a:r>
            <a:r>
              <a:rPr lang="en-US" dirty="0" err="1"/>
              <a:t>prekazku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b="1" dirty="0" err="1"/>
              <a:t>Podstatnejsie</a:t>
            </a:r>
            <a:r>
              <a:rPr lang="en-US" b="1" dirty="0"/>
              <a:t>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netechnicke</a:t>
            </a:r>
            <a:r>
              <a:rPr lang="en-US" b="1" dirty="0"/>
              <a:t> </a:t>
            </a:r>
            <a:r>
              <a:rPr lang="en-US" b="1" dirty="0" err="1"/>
              <a:t>aspekty</a:t>
            </a:r>
            <a:r>
              <a:rPr lang="en-US" b="1" dirty="0"/>
              <a:t>: 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512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sk-SK" sz="1200" b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sk-SK" sz="12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sk-SK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Platforma a framework</a:t>
            </a:r>
            <a:r>
              <a:rPr lang="sk-SK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 vytváranie SPA zároveň. Angular je napísaný v TypeScript-e a natívne podporuje tvorbu aplikácií v TS. Implementuje základné a voliteľné funkcie ako sadu knižníc TypeScript, ktoré následne možno importovať a použiť v projekte. Súčasťou frameworku su pripravené riešenia pre dátovú väzbu, modularizáciu, komunikáciu s REST API, routing a testovanie. Poskytovať všetko sa však nedá bez dôsledkov, preto je Angular silne reštriktívny – tj. nedáva veľmi priestor na ohýbanie konvencií a striktne predpisuje štruktúru kódu. </a:t>
            </a:r>
          </a:p>
          <a:p>
            <a:pPr>
              <a:lnSpc>
                <a:spcPct val="107000"/>
              </a:lnSpc>
            </a:pPr>
            <a:endParaRPr lang="en-US" sz="12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200" b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sz="1200" b="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Nie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 framework, 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iba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kni</a:t>
            </a:r>
            <a:r>
              <a:rPr lang="sk-SK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žnica</a:t>
            </a:r>
            <a:r>
              <a:rPr lang="sk-SK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Poskytuje vysoký výkon, umožňuje veľmi efektívny vývoj, modularitu, podporuje propoužiteľnosť komponentov a pochopenie základných koncep</a:t>
            </a:r>
            <a:r>
              <a:rPr lang="en-US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sk-SK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 je velmi jednoduché. Cielom React-u nie je poskytnúť priamo hotové riešenia, iba nástroje na ich dosiahnutie. Vo svojom jadre teda poskytuje iba nástroje na tvorbu UI komponentov a prácu s DOM stromom. Všetky dodatočné funkcionality treba implementovať samostatne, alebo použiť niektorú z jeho rozširujúcich knižníc.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12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Ked jedna „stranka“ nestaci.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b="0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MPA boli z pohladu implementacie jednoduchsie</a:t>
            </a:r>
            <a:r>
              <a:rPr lang="sk-SK" sz="1800" b="0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en-US" sz="1800" b="0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Kazda „stranka“ sa starala sama o seba, orchestratorom bol server.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b="0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SPA sa tvári ako aplikácia s viacerými „stránkami“ avšak všetko je jedna aplikácia.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b="0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b="0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34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Dynamika a interaktivita</a:t>
            </a:r>
            <a:endParaRPr lang="sk-SK"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Multi Channel</a:t>
            </a:r>
            <a:endParaRPr lang="sk-SK"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Dostupnosť </a:t>
            </a:r>
            <a:r>
              <a:rPr lang="en-US" sz="1200" b="0" dirty="0">
                <a:latin typeface="Calibri"/>
                <a:ea typeface="Calibri"/>
                <a:cs typeface="Calibri"/>
                <a:sym typeface="Calibri"/>
              </a:rPr>
              <a:t>(24/7) </a:t>
            </a:r>
            <a:r>
              <a:rPr lang="sk-SK" sz="1200" b="0" dirty="0">
                <a:latin typeface="Calibri"/>
                <a:ea typeface="Calibri"/>
                <a:cs typeface="Calibri"/>
                <a:sym typeface="Calibri"/>
              </a:rPr>
              <a:t>aplikácie</a:t>
            </a:r>
            <a:endParaRPr lang="sk-SK"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Komplexita – tučný klient</a:t>
            </a:r>
            <a:endParaRPr dirty="0"/>
          </a:p>
        </p:txBody>
      </p:sp>
      <p:sp>
        <p:nvSpPr>
          <p:cNvPr id="266" name="Google Shape;26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sk-SK" sz="12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ynamické naplnenie obsahu HTML elementu na základe URL, resp. jej segmentov. Implementácie sa líšia v závislosti od toho, akým spôsobom sa pracuje s DOM – natívne JS, rôzne frameworky.</a:t>
            </a:r>
            <a:endParaRPr lang="sk-SK" sz="1200" dirty="0">
              <a:solidFill>
                <a:schemeClr val="tx1"/>
              </a:solidFill>
            </a:endParaRP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046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Komplexné frontendové aplikácie potrebujú nástroj/mechanizmus na prácu s dátami (podobne ako funguje databáza pre BE aplikácie).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Medzi najpoužívanejšie patria Redux a Flux.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Poznámka: Redux využíva princípy a architektúru Flux-u).</a:t>
            </a:r>
            <a:endParaRPr lang="sk-SK" sz="1200" dirty="0">
              <a:solidFill>
                <a:schemeClr val="tx1"/>
              </a:solidFill>
            </a:endParaRP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894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Nepotrebujem celú aplikáciu hneď na začiatku – ako postupujem cez rôzne use-case, doťahujem dodatočné časti aplikácie.</a:t>
            </a:r>
          </a:p>
          <a:p>
            <a:endParaRPr lang="sk-SK" dirty="0"/>
          </a:p>
          <a:p>
            <a:r>
              <a:rPr lang="sk-SK" dirty="0"/>
              <a:t>Aplikácia sa vykreslí rýchlejšie (</a:t>
            </a:r>
            <a:r>
              <a:rPr lang="sk-SK" b="1" dirty="0"/>
              <a:t>TimeToUse</a:t>
            </a:r>
            <a:r>
              <a:rPr lang="sk-SK" dirty="0"/>
              <a:t>), dátový prenos je minimalizovaný (</a:t>
            </a:r>
            <a:r>
              <a:rPr lang="sk-SK" b="1" dirty="0"/>
              <a:t>TimeToLoad</a:t>
            </a:r>
            <a:r>
              <a:rPr lang="sk-SK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290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Všetky predchádzajúce 3 koncepty riešia </a:t>
            </a:r>
            <a:r>
              <a:rPr lang="sk-SK" b="1" dirty="0"/>
              <a:t>problémy, ktoré MPA nikdy nemali</a:t>
            </a:r>
            <a:r>
              <a:rPr lang="sk-SK" dirty="0"/>
              <a:t>. </a:t>
            </a:r>
          </a:p>
          <a:p>
            <a:r>
              <a:rPr lang="sk-SK" dirty="0"/>
              <a:t>Vo svojej podstate nie sú nevyhnutné pre chod webovej aplikácie, avšak SPA aplikácia bez nich fungovať nedokáže.</a:t>
            </a:r>
          </a:p>
          <a:p>
            <a:endParaRPr lang="sk-SK" dirty="0"/>
          </a:p>
          <a:p>
            <a:r>
              <a:rPr lang="sk-SK" dirty="0"/>
              <a:t>Zároveň, už nie sme v roku 1995/2006, takže </a:t>
            </a:r>
            <a:r>
              <a:rPr lang="sk-SK" b="1" dirty="0"/>
              <a:t>tech. Limity, pre ktoré MPA upadli už neexistujú</a:t>
            </a:r>
            <a:r>
              <a:rPr lang="sk-SK" dirty="0"/>
              <a:t>. </a:t>
            </a:r>
          </a:p>
          <a:p>
            <a:r>
              <a:rPr lang="sk-SK" dirty="0"/>
              <a:t>Skôr narážame na </a:t>
            </a:r>
            <a:r>
              <a:rPr lang="sk-SK" b="1" dirty="0"/>
              <a:t>tie isté problémy no dnes pri SPA </a:t>
            </a:r>
            <a:r>
              <a:rPr lang="sk-SK" b="0" dirty="0"/>
              <a:t>(napr. Chunk size – rieši lazy loading)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/>
              <a:t>SPA riešili problémy svojej doby, dnes už je čas na niečo nové.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437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NEXT.js </a:t>
            </a:r>
            <a:r>
              <a:rPr lang="sk-SK" dirty="0"/>
              <a:t>– hybridné aplikácie</a:t>
            </a:r>
          </a:p>
          <a:p>
            <a:endParaRPr lang="sk-SK" dirty="0"/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When building </a:t>
            </a:r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hybrid</a:t>
            </a:r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 applications, you will need to consider </a:t>
            </a:r>
            <a:r>
              <a:rPr lang="en-US" b="1" i="0" dirty="0">
                <a:solidFill>
                  <a:srgbClr val="171717"/>
                </a:solidFill>
                <a:effectLst/>
                <a:latin typeface="Inter"/>
              </a:rPr>
              <a:t>what parts of your application should be rendered on the server or the client</a:t>
            </a:r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.</a:t>
            </a:r>
            <a:endParaRPr lang="sk-SK" b="0" i="0" dirty="0">
              <a:solidFill>
                <a:srgbClr val="171717"/>
              </a:solidFill>
              <a:effectLst/>
              <a:latin typeface="Inter"/>
            </a:endParaRPr>
          </a:p>
          <a:p>
            <a:endParaRPr lang="sk-SK" b="0" i="0" dirty="0">
              <a:solidFill>
                <a:srgbClr val="171717"/>
              </a:solidFill>
              <a:effectLst/>
              <a:latin typeface="Inter"/>
            </a:endParaRPr>
          </a:p>
          <a:p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V jednoduchosti: </a:t>
            </a:r>
          </a:p>
          <a:p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- celú stránku vyrenderuje server, jej následné zmeny zabezpečí klient. (napr. Hide/show button, enabled/disabled, rerender grafu po filtrovani dat, ...).</a:t>
            </a:r>
          </a:p>
          <a:p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- ak potrebujem nové dáta, renderuje server.</a:t>
            </a:r>
          </a:p>
          <a:p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- ak zobrazujem statické dáta, renderuje klient.</a:t>
            </a:r>
          </a:p>
          <a:p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- atď, case by case </a:t>
            </a:r>
            <a:r>
              <a:rPr lang="sk-SK" b="1" i="0" dirty="0">
                <a:solidFill>
                  <a:srgbClr val="171717"/>
                </a:solidFill>
                <a:effectLst/>
                <a:latin typeface="Inter"/>
              </a:rPr>
              <a:t>rozhoduje, kde mi to prinesie menej komplikácii a viac úžitku</a:t>
            </a:r>
          </a:p>
          <a:p>
            <a:endParaRPr lang="sk-SK" b="0" i="0" dirty="0">
              <a:solidFill>
                <a:srgbClr val="171717"/>
              </a:solidFill>
              <a:effectLst/>
              <a:latin typeface="Inter"/>
            </a:endParaRPr>
          </a:p>
          <a:p>
            <a:r>
              <a:rPr lang="sk-SK" b="1" i="0" dirty="0">
                <a:solidFill>
                  <a:srgbClr val="171717"/>
                </a:solidFill>
                <a:effectLst/>
                <a:latin typeface="Inter"/>
              </a:rPr>
              <a:t>WARNING: Complex ecosystem required. </a:t>
            </a:r>
          </a:p>
          <a:p>
            <a:r>
              <a:rPr lang="sk-SK" b="0" i="0" dirty="0">
                <a:solidFill>
                  <a:srgbClr val="171717"/>
                </a:solidFill>
                <a:effectLst/>
                <a:latin typeface="Inter"/>
              </a:rPr>
              <a:t>Nie je nativne, vždy je potrebný framework, ktorý zabezpečí server-klient synchronizáciu.</a:t>
            </a:r>
            <a:endParaRPr lang="sk-S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744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Doteraz sme sa rozpravali o </a:t>
            </a:r>
            <a:r>
              <a:rPr lang="sk-SK" sz="18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monolitoch</a:t>
            </a: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, tj. jedna velká aplikácia.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Dnešný trend však smeruje inde.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449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Components is a </a:t>
            </a:r>
            <a:r>
              <a:rPr lang="sk-S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suite of different technologies </a:t>
            </a: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allowing you to create reusable custom elements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— with their functionality encapsulated away from the rest of your code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— and utilize them in your web apps.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sk-SK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Framework independent.</a:t>
            </a:r>
          </a:p>
          <a:p>
            <a:r>
              <a:rPr lang="sk-SK" b="1" dirty="0"/>
              <a:t>Decentalised teams.</a:t>
            </a:r>
          </a:p>
          <a:p>
            <a:endParaRPr lang="sk-SK" b="0" dirty="0"/>
          </a:p>
          <a:p>
            <a:r>
              <a:rPr lang="sk-SK" b="0" dirty="0"/>
              <a:t>Obrázok sice vtipny, ale pravdivy len z casti. </a:t>
            </a:r>
          </a:p>
          <a:p>
            <a:r>
              <a:rPr lang="sk-SK" b="0" dirty="0"/>
              <a:t>Sice webcomponents a podobne technologie sa vracaju spat ku nativnemu JS, budu pravdepodobne pouzite iba na urovni infrastruktury. </a:t>
            </a:r>
          </a:p>
          <a:p>
            <a:r>
              <a:rPr lang="sk-SK" b="0" dirty="0"/>
              <a:t>Logika aplikacie aj tak vyuzije niektory z frameworkov.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596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suite of different technologies </a:t>
            </a:r>
            <a:r>
              <a:rPr lang="en-US" sz="1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</a:t>
            </a:r>
          </a:p>
          <a:p>
            <a:endParaRPr lang="en-US" sz="1200" b="0" i="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CustomElements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umoznuje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definovat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vlastne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HTML element,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ktore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sa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navonok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javia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ako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Nativne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HTML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avsak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mozu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mat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komplexnu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logiku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vovnutri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ShadowDOM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Umoznuje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pripojit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vlastnu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template (DOM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strukturu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ku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inemu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DOM element (&lt;template&gt;). Tieto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stromy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nasledne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ziju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nezavisle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avsak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su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sucastou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jedneho</a:t>
            </a:r>
            <a:r>
              <a:rPr lang="en-US" sz="1200" b="1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HTML </a:t>
            </a:r>
            <a:r>
              <a:rPr lang="en-US" sz="1200" b="1" i="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dokumentu</a:t>
            </a:r>
            <a:r>
              <a:rPr lang="en-US" sz="1200" b="0" i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sk-SK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186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err="1"/>
              <a:t>WebComponents</a:t>
            </a:r>
            <a:r>
              <a:rPr lang="en-US" dirty="0"/>
              <a:t> </a:t>
            </a:r>
            <a:r>
              <a:rPr lang="en-US" dirty="0" err="1"/>
              <a:t>rozputali</a:t>
            </a:r>
            <a:r>
              <a:rPr lang="en-US" dirty="0"/>
              <a:t> </a:t>
            </a:r>
            <a:r>
              <a:rPr lang="en-US" dirty="0" err="1"/>
              <a:t>zivu</a:t>
            </a:r>
            <a:r>
              <a:rPr lang="en-US" dirty="0"/>
              <a:t> debate o MSF architecture, </a:t>
            </a:r>
            <a:r>
              <a:rPr lang="en-US" dirty="0" err="1"/>
              <a:t>avsak</a:t>
            </a:r>
            <a:r>
              <a:rPr lang="en-US" dirty="0"/>
              <a:t> </a:t>
            </a:r>
            <a:r>
              <a:rPr lang="en-US" dirty="0" err="1"/>
              <a:t>mozne</a:t>
            </a:r>
            <a:r>
              <a:rPr lang="en-US" dirty="0"/>
              <a:t> (</a:t>
            </a:r>
            <a:r>
              <a:rPr lang="en-US" dirty="0" err="1"/>
              <a:t>aj</a:t>
            </a:r>
            <a:r>
              <a:rPr lang="en-US" dirty="0"/>
              <a:t> ked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jednoduche</a:t>
            </a:r>
            <a:r>
              <a:rPr lang="en-US" dirty="0"/>
              <a:t>) to bolo </a:t>
            </a:r>
            <a:r>
              <a:rPr lang="en-US" dirty="0" err="1"/>
              <a:t>aj</a:t>
            </a:r>
            <a:r>
              <a:rPr lang="en-US" dirty="0"/>
              <a:t> pred </a:t>
            </a:r>
            <a:r>
              <a:rPr lang="en-US" dirty="0" err="1"/>
              <a:t>nimi</a:t>
            </a:r>
            <a:r>
              <a:rPr lang="en-US" dirty="0"/>
              <a:t> (</a:t>
            </a:r>
            <a:r>
              <a:rPr lang="en-US" dirty="0" err="1"/>
              <a:t>napr</a:t>
            </a:r>
            <a:r>
              <a:rPr lang="en-US" dirty="0"/>
              <a:t>. </a:t>
            </a:r>
            <a:r>
              <a:rPr lang="en-US" dirty="0" err="1"/>
              <a:t>iFrame</a:t>
            </a:r>
            <a:r>
              <a:rPr lang="en-US" dirty="0"/>
              <a:t>, …). 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519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Front-end aplikácia rozložená na jednotlivé, čiastočne nezávislé „mikroaplikácie“, ktoré voľne spolupracujú.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Koncept mikrofrontendu je inšpirovaný a pomenovaný po mikroslužbách.</a:t>
            </a:r>
            <a:endParaRPr lang="en-US"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dirty="0"/>
              <a:t>BE Microservices:</a:t>
            </a:r>
          </a:p>
          <a:p>
            <a:r>
              <a:rPr lang="en-US" dirty="0"/>
              <a:t>– 2005 (first mention at a conference)</a:t>
            </a:r>
          </a:p>
          <a:p>
            <a:r>
              <a:rPr lang="en-US" dirty="0"/>
              <a:t>- 2012 (popular approach to BE architecture)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12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292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 dosiahnutie dynamických vlastností stránky potrebujeme pracovať s DOM, t.j. stromovou štruktúrou HTML stránky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P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ridávať, upravovať elementy, ...</a:t>
            </a:r>
            <a:endParaRPr lang="en-US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8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Modifikovat</a:t>
            </a: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ich </a:t>
            </a:r>
            <a:r>
              <a:rPr lang="en-US" sz="18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vlastnosti</a:t>
            </a: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atributy</a:t>
            </a:r>
            <a:endParaRPr lang="en-US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en-US" sz="18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Pracovat</a:t>
            </a: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 </a:t>
            </a:r>
            <a:r>
              <a:rPr lang="en-US" sz="18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hodnotami</a:t>
            </a: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inputov</a:t>
            </a: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…</a:t>
            </a: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Najpoužívanejším jazykom na programovanie klientskych stránok JavaScript (1995).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Vytvoreny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ako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jazyk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pre Netscape web browser, </a:t>
            </a: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Prevzaty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mozillou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pre Firefox </a:t>
            </a: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Nasledne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standardizovany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pre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vsetky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browsery</a:t>
            </a:r>
            <a:endParaRPr lang="sk-SK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sk-SK" sz="180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7005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</a:t>
            </a:r>
            <a:r>
              <a:rPr lang="sk-SK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echnologická nezávislosť</a:t>
            </a: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tj. každý tím má svoj technologický stack bez potreby koordinovať sa s ostatnými tímami</a:t>
            </a:r>
            <a:r>
              <a:rPr lang="en-US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 </a:t>
            </a:r>
            <a:endParaRPr lang="sk-SK" sz="18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J</a:t>
            </a: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ednoúčelové komponenty sú </a:t>
            </a:r>
            <a:r>
              <a:rPr lang="sk-SK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jednoduchšie na návrh aj údržbu</a:t>
            </a: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 zároveň</a:t>
            </a:r>
            <a:r>
              <a:rPr lang="en-US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</a:t>
            </a:r>
            <a:r>
              <a:rPr lang="sk-SK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ľahčujú spoluprácu </a:t>
            </a: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medzi viacerými vývojovými tímami</a:t>
            </a:r>
            <a:r>
              <a:rPr lang="en-US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.</a:t>
            </a:r>
            <a:endParaRPr lang="sk-SK" sz="18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endParaRPr lang="sk-SK" sz="1800" b="1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U</a:t>
            </a:r>
            <a:r>
              <a:rPr lang="sk-SK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možňujú jednoduchú migráciu </a:t>
            </a:r>
            <a:r>
              <a:rPr lang="sk-SK" sz="18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zo starej verzie na novú nahrádzaním jednotlivých  komponentov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005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Aj keď sa mikro frontendom v poslednej dobe venuje veľká pozornosť,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zatiaľ </a:t>
            </a:r>
            <a:r>
              <a:rPr lang="sk-S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neexistuje štandardizovaný prístup ku implementácii</a:t>
            </a: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 ani jednoznačný „najlepší“ framework pre mikrofrontendy.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sk-SK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Existujú však rôzne overené prístupy v závislosti od cieľov a požiadaviek (Príklady: nxMonorepo, iFrame, Webpack Module Federation, ...).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729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1783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Doteraz sme sa rozpravali o </a:t>
            </a:r>
            <a:r>
              <a:rPr lang="sk-SK" sz="18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monolitoch</a:t>
            </a: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, tj. jedna velká aplikácia.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Dnešný trend však smeruje inde.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7421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Dekorator</a:t>
            </a:r>
            <a:r>
              <a:rPr lang="en-US" dirty="0"/>
              <a:t> = </a:t>
            </a:r>
            <a:r>
              <a:rPr lang="en-US" dirty="0" err="1"/>
              <a:t>anotacia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323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Datum, </a:t>
            </a:r>
            <a:r>
              <a:rPr lang="en-US" dirty="0" err="1"/>
              <a:t>mena</a:t>
            </a:r>
            <a:r>
              <a:rPr lang="en-US" dirty="0"/>
              <a:t>, lower/upper case,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624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626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8422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1724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57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Komplikovaná práca, Dlhý kód,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 </a:t>
            </a:r>
            <a:r>
              <a:rPr lang="en-US" dirty="0" err="1"/>
              <a:t>jednoduchu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napr</a:t>
            </a:r>
            <a:r>
              <a:rPr lang="en-US" dirty="0"/>
              <a:t>. </a:t>
            </a:r>
            <a:r>
              <a:rPr lang="en-US" dirty="0" err="1"/>
              <a:t>Zobrazenie</a:t>
            </a:r>
            <a:r>
              <a:rPr lang="en-US" dirty="0"/>
              <a:t> element </a:t>
            </a:r>
            <a:r>
              <a:rPr lang="en-US" dirty="0" err="1"/>
              <a:t>ak</a:t>
            </a:r>
            <a:r>
              <a:rPr lang="en-US" dirty="0"/>
              <a:t> je </a:t>
            </a:r>
            <a:r>
              <a:rPr lang="en-US" dirty="0" err="1"/>
              <a:t>splnena</a:t>
            </a:r>
            <a:r>
              <a:rPr lang="en-US" dirty="0"/>
              <a:t> </a:t>
            </a:r>
            <a:r>
              <a:rPr lang="en-US" dirty="0" err="1"/>
              <a:t>podmienka</a:t>
            </a:r>
            <a:r>
              <a:rPr lang="en-US" dirty="0"/>
              <a:t> </a:t>
            </a:r>
            <a:r>
              <a:rPr lang="en-US" dirty="0" err="1"/>
              <a:t>potrebujem</a:t>
            </a:r>
            <a:r>
              <a:rPr lang="en-US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Vytvorit</a:t>
            </a:r>
            <a:r>
              <a:rPr lang="en-US" dirty="0"/>
              <a:t> HTML element,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Pridat</a:t>
            </a:r>
            <a:r>
              <a:rPr lang="en-US" dirty="0"/>
              <a:t> mu content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Najst</a:t>
            </a:r>
            <a:r>
              <a:rPr lang="en-US" dirty="0"/>
              <a:t> </a:t>
            </a:r>
            <a:r>
              <a:rPr lang="en-US" dirty="0" err="1"/>
              <a:t>existujuci</a:t>
            </a:r>
            <a:r>
              <a:rPr lang="en-US" dirty="0"/>
              <a:t> element v DOM </a:t>
            </a:r>
            <a:r>
              <a:rPr lang="en-US" dirty="0" err="1"/>
              <a:t>strome</a:t>
            </a:r>
            <a:r>
              <a:rPr lang="en-US" dirty="0"/>
              <a:t> (</a:t>
            </a:r>
            <a:r>
              <a:rPr lang="en-US" dirty="0" err="1"/>
              <a:t>parenta</a:t>
            </a:r>
            <a:r>
              <a:rPr lang="en-US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Spojit</a:t>
            </a:r>
            <a:r>
              <a:rPr lang="en-US" dirty="0"/>
              <a:t>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element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Riešenie? JS frameworky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Bolo ich viacero, Knockout, Backbone, jQuerry ... Každý z nich riešil konkrétny problém.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 prvý priniesol kompletné riešenie – tj. </a:t>
            </a:r>
            <a:r>
              <a:rPr lang="sk-SK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framework</a:t>
            </a:r>
            <a:r>
              <a:rPr lang="sk-S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 tvorbu JS aplikácií.</a:t>
            </a:r>
            <a:endParaRPr lang="sk-SK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3" name="Google Shape;35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5200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Referencia spat na state management -</a:t>
            </a:r>
            <a:r>
              <a:rPr lang="en-US" dirty="0"/>
              <a:t>&gt; reactive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preferovane</a:t>
            </a:r>
            <a:r>
              <a:rPr lang="en-US" dirty="0"/>
              <a:t>, </a:t>
            </a:r>
            <a:r>
              <a:rPr lang="en-US" dirty="0" err="1"/>
              <a:t>kedze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kombinuju</a:t>
            </a:r>
            <a:r>
              <a:rPr lang="en-US" dirty="0"/>
              <a:t> s Redux </a:t>
            </a:r>
            <a:r>
              <a:rPr lang="en-US" dirty="0" err="1"/>
              <a:t>stavom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4127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76765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751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03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u="none" dirty="0"/>
              <a:t>STORY: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 vytvori v roku 2009 vo firme Google slovensk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ý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imigrant Miško Hevery (spolu s Adamom Abronsom) ako bočný projekt, ktorý mu pomohol efektívnejšie vyriešiť niekoľko jeho interných projektov v Google.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sk-SK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Počas práce na Google projekte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ktorý mal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17 000 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riadkov kódu a pracoval na ňom už viac ako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 mesiacov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 stavil, že ho prepíše do Angularu za </a:t>
            </a:r>
            <a:r>
              <a:rPr lang="sk-SK" sz="1800" b="1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 týždne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Stávku prehral. </a:t>
            </a:r>
            <a:endParaRPr lang="en-US" sz="18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Trvalo mu to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 týždne</a:t>
            </a:r>
            <a:r>
              <a:rPr lang="sk-SK" sz="1800" b="1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sk-SK" sz="18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 výsledok 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 </a:t>
            </a:r>
            <a:r>
              <a:rPr lang="sk-SK" sz="18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1 500 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riadkov, čo okamžite zaujalo Google. (o 92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% 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menej</a:t>
            </a:r>
            <a:r>
              <a:rPr lang="sk-SK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 roku 2010 bola verzia 0.9 uvoľnený mimo Google ako open-source project</a:t>
            </a:r>
            <a:r>
              <a:rPr lang="en-US" sz="1800" u="sng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u="none" dirty="0" err="1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ktualne</a:t>
            </a:r>
            <a:r>
              <a:rPr lang="en-US" sz="18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sk-SK" sz="2800" b="1" i="0" u="none" dirty="0">
                <a:solidFill>
                  <a:srgbClr val="202124"/>
                </a:solidFill>
                <a:effectLst/>
                <a:latin typeface="Google Sans"/>
              </a:rPr>
              <a:t>16.2.5</a:t>
            </a:r>
            <a:r>
              <a:rPr lang="en-US" sz="2800" b="1" i="0" u="none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endParaRPr lang="sk-SK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sk-SK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065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ngIf a hotovo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Vobec</a:t>
            </a:r>
            <a:r>
              <a:rPr lang="en-US" dirty="0"/>
              <a:t> </a:t>
            </a:r>
            <a:r>
              <a:rPr lang="en-US" b="1" dirty="0" err="1"/>
              <a:t>nemusim</a:t>
            </a:r>
            <a:r>
              <a:rPr lang="en-US" b="1" dirty="0"/>
              <a:t> </a:t>
            </a:r>
            <a:r>
              <a:rPr lang="en-US" b="1" dirty="0" err="1"/>
              <a:t>riesit</a:t>
            </a:r>
            <a:r>
              <a:rPr lang="en-US" b="1" dirty="0"/>
              <a:t> </a:t>
            </a:r>
            <a:r>
              <a:rPr lang="en-US" b="1" dirty="0" err="1"/>
              <a:t>vytvaranie</a:t>
            </a:r>
            <a:r>
              <a:rPr lang="en-US" b="1" dirty="0"/>
              <a:t> a </a:t>
            </a:r>
            <a:r>
              <a:rPr lang="en-US" b="1" dirty="0" err="1"/>
              <a:t>prepajanie</a:t>
            </a:r>
            <a:r>
              <a:rPr lang="en-US" b="1" dirty="0"/>
              <a:t> </a:t>
            </a:r>
            <a:r>
              <a:rPr lang="en-US" b="1" dirty="0" err="1"/>
              <a:t>elementov</a:t>
            </a:r>
            <a:r>
              <a:rPr lang="en-US" dirty="0"/>
              <a:t> – </a:t>
            </a:r>
            <a:r>
              <a:rPr lang="en-US" dirty="0" err="1"/>
              <a:t>struktura</a:t>
            </a:r>
            <a:r>
              <a:rPr lang="en-US" dirty="0"/>
              <a:t> DOM </a:t>
            </a:r>
            <a:r>
              <a:rPr lang="en-US" dirty="0" err="1"/>
              <a:t>stromu</a:t>
            </a:r>
            <a:r>
              <a:rPr lang="en-US" dirty="0"/>
              <a:t> je dana </a:t>
            </a:r>
            <a:r>
              <a:rPr lang="en-US" dirty="0" err="1"/>
              <a:t>hierarchiou</a:t>
            </a:r>
            <a:r>
              <a:rPr lang="en-US" dirty="0"/>
              <a:t> HTML </a:t>
            </a:r>
            <a:r>
              <a:rPr lang="en-US" dirty="0" err="1"/>
              <a:t>elementov</a:t>
            </a:r>
            <a:r>
              <a:rPr lang="en-US" dirty="0"/>
              <a:t> v template.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Menim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spravanie</a:t>
            </a:r>
            <a:r>
              <a:rPr lang="en-US" dirty="0"/>
              <a:t> </a:t>
            </a:r>
            <a:r>
              <a:rPr lang="en-US" dirty="0" err="1"/>
              <a:t>elementov</a:t>
            </a:r>
            <a:r>
              <a:rPr lang="en-US" dirty="0"/>
              <a:t> – </a:t>
            </a:r>
            <a:r>
              <a:rPr lang="en-US" dirty="0" err="1"/>
              <a:t>pridavam</a:t>
            </a:r>
            <a:r>
              <a:rPr lang="en-US" dirty="0"/>
              <a:t> </a:t>
            </a:r>
            <a:r>
              <a:rPr lang="en-US" dirty="0" err="1"/>
              <a:t>atributy</a:t>
            </a:r>
            <a:r>
              <a:rPr lang="en-US" dirty="0"/>
              <a:t>, o </a:t>
            </a:r>
            <a:r>
              <a:rPr lang="en-US" dirty="0" err="1"/>
              <a:t>ostatne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postara</a:t>
            </a:r>
            <a:r>
              <a:rPr lang="en-US" dirty="0"/>
              <a:t> angular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 err="1"/>
              <a:t>Vysledkom</a:t>
            </a:r>
            <a:r>
              <a:rPr lang="en-US" b="1" dirty="0"/>
              <a:t> </a:t>
            </a:r>
            <a:r>
              <a:rPr lang="en-US" b="1" dirty="0" err="1"/>
              <a:t>bude</a:t>
            </a:r>
            <a:r>
              <a:rPr lang="en-US" b="1" dirty="0"/>
              <a:t> +- </a:t>
            </a:r>
            <a:r>
              <a:rPr lang="en-US" b="1" dirty="0" err="1"/>
              <a:t>rovnaky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, ale </a:t>
            </a:r>
            <a:r>
              <a:rPr lang="en-US" b="1" dirty="0" err="1"/>
              <a:t>nemusel</a:t>
            </a:r>
            <a:r>
              <a:rPr lang="en-US" b="1" dirty="0"/>
              <a:t> </a:t>
            </a:r>
            <a:r>
              <a:rPr lang="en-US" b="1" dirty="0" err="1"/>
              <a:t>som</a:t>
            </a:r>
            <a:r>
              <a:rPr lang="en-US" b="1" dirty="0"/>
              <a:t> ho </a:t>
            </a:r>
            <a:r>
              <a:rPr lang="en-US" b="1" dirty="0" err="1"/>
              <a:t>ako</a:t>
            </a:r>
            <a:r>
              <a:rPr lang="en-US" b="1" dirty="0"/>
              <a:t> </a:t>
            </a:r>
            <a:r>
              <a:rPr lang="en-US" b="1" dirty="0" err="1"/>
              <a:t>programator</a:t>
            </a:r>
            <a:r>
              <a:rPr lang="en-US" b="1" dirty="0"/>
              <a:t> </a:t>
            </a:r>
            <a:r>
              <a:rPr lang="en-US" b="1" dirty="0" err="1"/>
              <a:t>napisat</a:t>
            </a:r>
            <a:r>
              <a:rPr lang="en-US" b="1" dirty="0"/>
              <a:t>.</a:t>
            </a:r>
          </a:p>
        </p:txBody>
      </p:sp>
      <p:sp>
        <p:nvSpPr>
          <p:cNvPr id="353" name="Google Shape;35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65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je </a:t>
            </a:r>
            <a:r>
              <a:rPr lang="en-US" dirty="0" err="1"/>
              <a:t>dnes</a:t>
            </a:r>
            <a:r>
              <a:rPr lang="en-US" dirty="0"/>
              <a:t> standard pre </a:t>
            </a:r>
            <a:r>
              <a:rPr lang="en-US" dirty="0" err="1"/>
              <a:t>vyvoj</a:t>
            </a:r>
            <a:r>
              <a:rPr lang="en-US" dirty="0"/>
              <a:t> web </a:t>
            </a:r>
            <a:r>
              <a:rPr lang="en-US" dirty="0" err="1"/>
              <a:t>dokumentov</a:t>
            </a:r>
            <a:r>
              <a:rPr lang="en-US" dirty="0"/>
              <a:t> (</a:t>
            </a:r>
            <a:r>
              <a:rPr lang="en-US" dirty="0" err="1"/>
              <a:t>stranok</a:t>
            </a:r>
            <a:r>
              <a:rPr lang="en-US" dirty="0"/>
              <a:t>/</a:t>
            </a:r>
            <a:r>
              <a:rPr lang="en-US" dirty="0" err="1"/>
              <a:t>aplikacii</a:t>
            </a:r>
            <a:r>
              <a:rPr lang="en-US" dirty="0"/>
              <a:t>) ale to </a:t>
            </a:r>
            <a:r>
              <a:rPr lang="en-US" dirty="0" err="1"/>
              <a:t>nie</a:t>
            </a:r>
            <a:r>
              <a:rPr lang="en-US" dirty="0"/>
              <a:t> je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povodny</a:t>
            </a:r>
            <a:r>
              <a:rPr lang="en-US" dirty="0"/>
              <a:t> </a:t>
            </a:r>
            <a:r>
              <a:rPr lang="en-US" dirty="0" err="1"/>
              <a:t>ucel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 err="1"/>
              <a:t>Nikdy</a:t>
            </a:r>
            <a:r>
              <a:rPr lang="en-US" b="1" dirty="0"/>
              <a:t> </a:t>
            </a:r>
            <a:r>
              <a:rPr lang="en-US" b="1" dirty="0" err="1"/>
              <a:t>nebolo</a:t>
            </a:r>
            <a:r>
              <a:rPr lang="en-US" b="1" dirty="0"/>
              <a:t> </a:t>
            </a:r>
            <a:r>
              <a:rPr lang="en-US" b="1" dirty="0" err="1"/>
              <a:t>zamyslane</a:t>
            </a:r>
            <a:r>
              <a:rPr lang="en-US" b="1" dirty="0"/>
              <a:t> aby bolo HTML </a:t>
            </a:r>
            <a:r>
              <a:rPr lang="en-US" b="1" dirty="0" err="1"/>
              <a:t>dynamicke</a:t>
            </a:r>
            <a:r>
              <a:rPr lang="en-US" dirty="0"/>
              <a:t>.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</a:t>
            </a:r>
            <a:r>
              <a:rPr lang="en-US" dirty="0" err="1"/>
              <a:t>vzniklo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jazyk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tvorbu</a:t>
            </a:r>
            <a:r>
              <a:rPr lang="en-US" dirty="0"/>
              <a:t> </a:t>
            </a:r>
            <a:r>
              <a:rPr lang="en-US" dirty="0" err="1"/>
              <a:t>jednoduchych</a:t>
            </a:r>
            <a:r>
              <a:rPr lang="en-US" dirty="0"/>
              <a:t> </a:t>
            </a:r>
            <a:r>
              <a:rPr lang="en-US" dirty="0" err="1"/>
              <a:t>strukturovanych</a:t>
            </a:r>
            <a:r>
              <a:rPr lang="en-US" dirty="0"/>
              <a:t> </a:t>
            </a:r>
            <a:r>
              <a:rPr lang="en-US" dirty="0" err="1"/>
              <a:t>dokumentov</a:t>
            </a:r>
            <a:r>
              <a:rPr lang="en-US" dirty="0"/>
              <a:t> pre </a:t>
            </a:r>
            <a:r>
              <a:rPr lang="en-US" dirty="0" err="1"/>
              <a:t>vedcov</a:t>
            </a:r>
            <a:r>
              <a:rPr lang="en-US" dirty="0"/>
              <a:t>/</a:t>
            </a:r>
            <a:r>
              <a:rPr lang="en-US" dirty="0" err="1"/>
              <a:t>akademicku</a:t>
            </a:r>
            <a:r>
              <a:rPr lang="en-US" dirty="0"/>
              <a:t> </a:t>
            </a:r>
            <a:r>
              <a:rPr lang="en-US" dirty="0" err="1"/>
              <a:t>sferu</a:t>
            </a:r>
            <a:r>
              <a:rPr lang="en-US" dirty="0"/>
              <a:t> (</a:t>
            </a:r>
            <a:r>
              <a:rPr lang="en-US" dirty="0" err="1"/>
              <a:t>dnesny</a:t>
            </a:r>
            <a:r>
              <a:rPr lang="en-US" dirty="0"/>
              <a:t> LaTeX).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u="sng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AngularJS priniesol v porovnaní s vtedajšími JS knižnicami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(jQuery, Knockout, Backbone...) 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výrazné prínosy: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u="none" dirty="0"/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Jednoduchšia tvorba dynamických stránok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(načali sme v úvode)</a:t>
            </a:r>
            <a:r>
              <a:rPr lang="en-US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12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deklarativny</a:t>
            </a:r>
            <a:r>
              <a:rPr lang="en-US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non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zapis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Použitie vzoru MVVM s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obojstranným dátovým viazaním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Jednoduchšia asynchrónna komunikácia so serverom, 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 architektúra</a:t>
            </a: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Dependency injection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Navyše, na rozdiel od JSP, JSF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sk-SK" sz="1200" b="1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nezaviedol nové tagy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iba pridal nové atribúty do bežného HTML a tieto atribúty 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následne Angular kompilátor 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spracovával</a:t>
            </a:r>
            <a:r>
              <a:rPr lang="sk-SK" sz="120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tj. Boli prekladané do natívneho JS</a:t>
            </a:r>
            <a:r>
              <a:rPr lang="sk-SK" sz="1200" u="none" dirty="0">
                <a:solidFill>
                  <a:srgbClr val="0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Dostali názov direktívy.</a:t>
            </a:r>
            <a:endParaRPr lang="en-US" sz="1200" u="none" dirty="0">
              <a:solidFill>
                <a:srgbClr val="00808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sk-SK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/>
          </a:p>
        </p:txBody>
      </p:sp>
      <p:sp>
        <p:nvSpPr>
          <p:cNvPr id="373" name="Google Shape;37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delove pozadie">
  <p:cSld name="Predelove pozadie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8871" y="1216066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1"/>
          <p:cNvCxnSpPr/>
          <p:nvPr/>
        </p:nvCxnSpPr>
        <p:spPr>
          <a:xfrm>
            <a:off x="1881052" y="434941"/>
            <a:ext cx="9780442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3" name="Google Shape;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ne pozadie 01">
  <p:cSld name="Alternativne pozadie 0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32"/>
          <p:cNvCxnSpPr/>
          <p:nvPr/>
        </p:nvCxnSpPr>
        <p:spPr>
          <a:xfrm>
            <a:off x="1881052" y="6361179"/>
            <a:ext cx="7106690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1" name="Google Shape;6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478" y="6107299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2"/>
          <p:cNvSpPr txBox="1"/>
          <p:nvPr/>
        </p:nvSpPr>
        <p:spPr>
          <a:xfrm>
            <a:off x="10415016" y="6251066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" name="Google Shape;63;p32"/>
          <p:cNvPicPr preferRelativeResize="0"/>
          <p:nvPr/>
        </p:nvPicPr>
        <p:blipFill rotWithShape="1">
          <a:blip r:embed="rId3">
            <a:alphaModFix amt="25000"/>
          </a:blip>
          <a:srcRect r="35376" b="36778"/>
          <a:stretch/>
        </p:blipFill>
        <p:spPr>
          <a:xfrm>
            <a:off x="7708559" y="4390774"/>
            <a:ext cx="4483442" cy="246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ne pozadie 02">
  <p:cSld name="Alternativne pozadie 0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3"/>
          <p:cNvPicPr preferRelativeResize="0"/>
          <p:nvPr/>
        </p:nvPicPr>
        <p:blipFill rotWithShape="1">
          <a:blip r:embed="rId2">
            <a:alphaModFix/>
          </a:blip>
          <a:srcRect r="35253" b="36394"/>
          <a:stretch/>
        </p:blipFill>
        <p:spPr>
          <a:xfrm>
            <a:off x="7702953" y="4377401"/>
            <a:ext cx="4489048" cy="2480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33"/>
          <p:cNvCxnSpPr/>
          <p:nvPr/>
        </p:nvCxnSpPr>
        <p:spPr>
          <a:xfrm>
            <a:off x="1881052" y="6361179"/>
            <a:ext cx="710669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7" name="Google Shape;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6107299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3"/>
          <p:cNvSpPr txBox="1"/>
          <p:nvPr/>
        </p:nvSpPr>
        <p:spPr>
          <a:xfrm>
            <a:off x="10415016" y="6251066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drazky 01">
  <p:cSld name="Odrazky 0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4"/>
          <p:cNvPicPr preferRelativeResize="0"/>
          <p:nvPr/>
        </p:nvPicPr>
        <p:blipFill rotWithShape="1">
          <a:blip r:embed="rId2">
            <a:alphaModFix/>
          </a:blip>
          <a:srcRect l="12668" r="12538" b="83855"/>
          <a:stretch/>
        </p:blipFill>
        <p:spPr>
          <a:xfrm>
            <a:off x="0" y="5967651"/>
            <a:ext cx="12192000" cy="89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34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72" name="Google Shape;7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4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>
            <a:off x="439225" y="1796518"/>
            <a:ext cx="9740378" cy="242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drazky 02">
  <p:cSld name="Odrazky 0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5"/>
          <p:cNvPicPr preferRelativeResize="0"/>
          <p:nvPr/>
        </p:nvPicPr>
        <p:blipFill rotWithShape="1">
          <a:blip r:embed="rId2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35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78" name="Google Shape;7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5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>
            <a:off x="439225" y="1796518"/>
            <a:ext cx="9740378" cy="242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drazky 03">
  <p:cSld name="Odrazky 0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8410" y="45032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6"/>
          <p:cNvSpPr>
            <a:spLocks noGrp="1"/>
          </p:cNvSpPr>
          <p:nvPr>
            <p:ph type="pic" idx="2"/>
          </p:nvPr>
        </p:nvSpPr>
        <p:spPr>
          <a:xfrm>
            <a:off x="6249227" y="1842994"/>
            <a:ext cx="4626570" cy="3903186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4" name="Google Shape;84;p36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85" name="Google Shape;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6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6"/>
          <p:cNvSpPr txBox="1">
            <a:spLocks noGrp="1"/>
          </p:cNvSpPr>
          <p:nvPr>
            <p:ph type="body" idx="1"/>
          </p:nvPr>
        </p:nvSpPr>
        <p:spPr>
          <a:xfrm>
            <a:off x="439225" y="2448046"/>
            <a:ext cx="5255520" cy="305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drazky 04">
  <p:cSld name="Odrazky 0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76264" y="45032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7"/>
          <p:cNvSpPr>
            <a:spLocks noGrp="1"/>
          </p:cNvSpPr>
          <p:nvPr>
            <p:ph type="pic" idx="2"/>
          </p:nvPr>
        </p:nvSpPr>
        <p:spPr>
          <a:xfrm>
            <a:off x="1227721" y="1842994"/>
            <a:ext cx="4626570" cy="3903186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1" name="Google Shape;91;p37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2" name="Google Shape;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7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6596956" y="2448046"/>
            <a:ext cx="5110837" cy="305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ok vpravo 01">
  <p:cSld name="Obrazok vpravo 0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8410" y="45032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9"/>
          <p:cNvSpPr>
            <a:spLocks noGrp="1"/>
          </p:cNvSpPr>
          <p:nvPr>
            <p:ph type="pic" idx="2"/>
          </p:nvPr>
        </p:nvSpPr>
        <p:spPr>
          <a:xfrm>
            <a:off x="6249227" y="1842994"/>
            <a:ext cx="4626570" cy="3903186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5" name="Google Shape;105;p39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6" name="Google Shape;10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9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ok vpravo 02">
  <p:cSld name="Obrazok vpravo 02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8410" y="45032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0"/>
          <p:cNvSpPr>
            <a:spLocks noGrp="1"/>
          </p:cNvSpPr>
          <p:nvPr>
            <p:ph type="pic" idx="2"/>
          </p:nvPr>
        </p:nvSpPr>
        <p:spPr>
          <a:xfrm>
            <a:off x="6249227" y="1842994"/>
            <a:ext cx="4626570" cy="3903186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1" name="Google Shape;111;p40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2" name="Google Shape;1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0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ok vľavo 01">
  <p:cSld name="Obrazok vľavo 0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76264" y="45032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1"/>
          <p:cNvSpPr>
            <a:spLocks noGrp="1"/>
          </p:cNvSpPr>
          <p:nvPr>
            <p:ph type="pic" idx="2"/>
          </p:nvPr>
        </p:nvSpPr>
        <p:spPr>
          <a:xfrm>
            <a:off x="1227721" y="1842994"/>
            <a:ext cx="4626570" cy="3903186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7" name="Google Shape;117;p41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18" name="Google Shape;11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1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ok vľavo 02">
  <p:cSld name="Obrázok vľavo 02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62779" y="4503276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2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23" name="Google Shape;12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2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42"/>
          <p:cNvSpPr>
            <a:spLocks noGrp="1"/>
          </p:cNvSpPr>
          <p:nvPr>
            <p:ph type="pic" idx="2"/>
          </p:nvPr>
        </p:nvSpPr>
        <p:spPr>
          <a:xfrm>
            <a:off x="1227721" y="1842994"/>
            <a:ext cx="4626570" cy="390318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7">
  <p:cSld name="Zakladne pozadie 07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22"/>
          <p:cNvCxnSpPr/>
          <p:nvPr/>
        </p:nvCxnSpPr>
        <p:spPr>
          <a:xfrm>
            <a:off x="2934183" y="434941"/>
            <a:ext cx="822585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9852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2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Google Shape;18;p22"/>
          <p:cNvPicPr preferRelativeResize="0"/>
          <p:nvPr/>
        </p:nvPicPr>
        <p:blipFill rotWithShape="1">
          <a:blip r:embed="rId3">
            <a:alphaModFix/>
          </a:blip>
          <a:srcRect l="44173" r="13754" b="83656"/>
          <a:stretch/>
        </p:blipFill>
        <p:spPr>
          <a:xfrm rot="5400000">
            <a:off x="-2978359" y="2978359"/>
            <a:ext cx="6858000" cy="90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ky 01">
  <p:cSld name="Obrázky 0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3491616" y="904291"/>
            <a:ext cx="2285666" cy="2510381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43"/>
          <p:cNvSpPr/>
          <p:nvPr/>
        </p:nvSpPr>
        <p:spPr>
          <a:xfrm>
            <a:off x="5806816" y="3443328"/>
            <a:ext cx="4601963" cy="2285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43"/>
          <p:cNvSpPr>
            <a:spLocks noGrp="1"/>
          </p:cNvSpPr>
          <p:nvPr>
            <p:ph type="pic" idx="3"/>
          </p:nvPr>
        </p:nvSpPr>
        <p:spPr>
          <a:xfrm>
            <a:off x="5813303" y="905256"/>
            <a:ext cx="2285666" cy="2510381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43"/>
          <p:cNvSpPr>
            <a:spLocks noGrp="1"/>
          </p:cNvSpPr>
          <p:nvPr>
            <p:ph type="pic" idx="4"/>
          </p:nvPr>
        </p:nvSpPr>
        <p:spPr>
          <a:xfrm>
            <a:off x="8126310" y="906221"/>
            <a:ext cx="4065690" cy="2510381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3"/>
          <p:cNvSpPr>
            <a:spLocks noGrp="1"/>
          </p:cNvSpPr>
          <p:nvPr>
            <p:ph type="pic" idx="5"/>
          </p:nvPr>
        </p:nvSpPr>
        <p:spPr>
          <a:xfrm>
            <a:off x="3495807" y="3444419"/>
            <a:ext cx="2285666" cy="2285822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3"/>
          <p:cNvSpPr>
            <a:spLocks noGrp="1"/>
          </p:cNvSpPr>
          <p:nvPr>
            <p:ph type="pic" idx="6"/>
          </p:nvPr>
        </p:nvSpPr>
        <p:spPr>
          <a:xfrm>
            <a:off x="-26670" y="3444419"/>
            <a:ext cx="3487852" cy="2285822"/>
          </a:xfrm>
          <a:prstGeom prst="rect">
            <a:avLst/>
          </a:prstGeom>
          <a:noFill/>
          <a:ln>
            <a:noFill/>
          </a:ln>
        </p:spPr>
      </p:sp>
      <p:pic>
        <p:nvPicPr>
          <p:cNvPr id="133" name="Google Shape;133;p43"/>
          <p:cNvPicPr preferRelativeResize="0"/>
          <p:nvPr/>
        </p:nvPicPr>
        <p:blipFill rotWithShape="1">
          <a:blip r:embed="rId2">
            <a:alphaModFix/>
          </a:blip>
          <a:srcRect l="16934" r="32529" b="53953"/>
          <a:stretch/>
        </p:blipFill>
        <p:spPr>
          <a:xfrm>
            <a:off x="5788152" y="3360276"/>
            <a:ext cx="4621123" cy="2368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43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35" name="Google Shape;13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3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ky 02">
  <p:cSld name="Obrázky 0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4"/>
          <p:cNvSpPr>
            <a:spLocks noGrp="1"/>
          </p:cNvSpPr>
          <p:nvPr>
            <p:ph type="pic" idx="2"/>
          </p:nvPr>
        </p:nvSpPr>
        <p:spPr>
          <a:xfrm>
            <a:off x="478668" y="1579423"/>
            <a:ext cx="2215003" cy="4482287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4"/>
          <p:cNvSpPr>
            <a:spLocks noGrp="1"/>
          </p:cNvSpPr>
          <p:nvPr>
            <p:ph type="pic" idx="3"/>
          </p:nvPr>
        </p:nvSpPr>
        <p:spPr>
          <a:xfrm>
            <a:off x="2730378" y="1578153"/>
            <a:ext cx="2215003" cy="2221179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44"/>
          <p:cNvSpPr>
            <a:spLocks noGrp="1"/>
          </p:cNvSpPr>
          <p:nvPr>
            <p:ph type="pic" idx="4"/>
          </p:nvPr>
        </p:nvSpPr>
        <p:spPr>
          <a:xfrm>
            <a:off x="4990470" y="1581201"/>
            <a:ext cx="2215003" cy="2221179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44"/>
          <p:cNvSpPr>
            <a:spLocks noGrp="1"/>
          </p:cNvSpPr>
          <p:nvPr>
            <p:ph type="pic" idx="5"/>
          </p:nvPr>
        </p:nvSpPr>
        <p:spPr>
          <a:xfrm>
            <a:off x="9505320" y="1581201"/>
            <a:ext cx="2215003" cy="2221179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6"/>
          </p:nvPr>
        </p:nvSpPr>
        <p:spPr>
          <a:xfrm>
            <a:off x="4994280" y="3836721"/>
            <a:ext cx="4462141" cy="2221179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44"/>
          <p:cNvSpPr/>
          <p:nvPr/>
        </p:nvSpPr>
        <p:spPr>
          <a:xfrm>
            <a:off x="2733021" y="3831086"/>
            <a:ext cx="2211834" cy="22118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44"/>
          <p:cNvSpPr/>
          <p:nvPr/>
        </p:nvSpPr>
        <p:spPr>
          <a:xfrm>
            <a:off x="7247144" y="1581575"/>
            <a:ext cx="2211835" cy="22118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44"/>
          <p:cNvSpPr/>
          <p:nvPr/>
        </p:nvSpPr>
        <p:spPr>
          <a:xfrm>
            <a:off x="9505950" y="3837095"/>
            <a:ext cx="2227599" cy="22118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44"/>
          <p:cNvPicPr preferRelativeResize="0"/>
          <p:nvPr/>
        </p:nvPicPr>
        <p:blipFill rotWithShape="1">
          <a:blip r:embed="rId2">
            <a:alphaModFix/>
          </a:blip>
          <a:srcRect l="16934" r="32529" b="53953"/>
          <a:stretch/>
        </p:blipFill>
        <p:spPr>
          <a:xfrm>
            <a:off x="9584649" y="3736453"/>
            <a:ext cx="4621123" cy="2368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44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48" name="Google Shape;14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4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ky 03">
  <p:cSld name="Obrázky 0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5"/>
          <p:cNvSpPr/>
          <p:nvPr/>
        </p:nvSpPr>
        <p:spPr>
          <a:xfrm>
            <a:off x="184703" y="169870"/>
            <a:ext cx="4683348" cy="43381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45"/>
          <p:cNvSpPr>
            <a:spLocks noGrp="1"/>
          </p:cNvSpPr>
          <p:nvPr>
            <p:ph type="pic" idx="2"/>
          </p:nvPr>
        </p:nvSpPr>
        <p:spPr>
          <a:xfrm>
            <a:off x="4910328" y="181780"/>
            <a:ext cx="7123176" cy="4309197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45"/>
          <p:cNvSpPr>
            <a:spLocks noGrp="1"/>
          </p:cNvSpPr>
          <p:nvPr>
            <p:ph type="pic" idx="3"/>
          </p:nvPr>
        </p:nvSpPr>
        <p:spPr>
          <a:xfrm>
            <a:off x="189108" y="4544568"/>
            <a:ext cx="4670929" cy="2130552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45"/>
          <p:cNvSpPr>
            <a:spLocks noGrp="1"/>
          </p:cNvSpPr>
          <p:nvPr>
            <p:ph type="pic" idx="4"/>
          </p:nvPr>
        </p:nvSpPr>
        <p:spPr>
          <a:xfrm>
            <a:off x="4905756" y="4535424"/>
            <a:ext cx="7132321" cy="214884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5" name="Google Shape;155;p45"/>
          <p:cNvCxnSpPr/>
          <p:nvPr/>
        </p:nvCxnSpPr>
        <p:spPr>
          <a:xfrm>
            <a:off x="1881052" y="434941"/>
            <a:ext cx="2199024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56" name="Google Shape;15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5"/>
          <p:cNvSpPr txBox="1"/>
          <p:nvPr/>
        </p:nvSpPr>
        <p:spPr>
          <a:xfrm>
            <a:off x="3244500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ok veľký 01">
  <p:cSld name="Obrázok veľký 0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6"/>
          <p:cNvPicPr preferRelativeResize="0"/>
          <p:nvPr/>
        </p:nvPicPr>
        <p:blipFill rotWithShape="1">
          <a:blip r:embed="rId2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6"/>
          <p:cNvSpPr>
            <a:spLocks noGrp="1"/>
          </p:cNvSpPr>
          <p:nvPr>
            <p:ph type="pic" idx="2"/>
          </p:nvPr>
        </p:nvSpPr>
        <p:spPr>
          <a:xfrm>
            <a:off x="-46733" y="-13855"/>
            <a:ext cx="4518160" cy="687185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1" name="Google Shape;161;p46"/>
          <p:cNvCxnSpPr/>
          <p:nvPr/>
        </p:nvCxnSpPr>
        <p:spPr>
          <a:xfrm>
            <a:off x="6429903" y="434941"/>
            <a:ext cx="4794647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62" name="Google Shape;16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7492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6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ok veľký 02">
  <p:cSld name="Obrázok veľký 02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7"/>
          <p:cNvPicPr preferRelativeResize="0"/>
          <p:nvPr/>
        </p:nvPicPr>
        <p:blipFill rotWithShape="1">
          <a:blip r:embed="rId2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7"/>
          <p:cNvSpPr>
            <a:spLocks noGrp="1"/>
          </p:cNvSpPr>
          <p:nvPr>
            <p:ph type="pic" idx="2"/>
          </p:nvPr>
        </p:nvSpPr>
        <p:spPr>
          <a:xfrm>
            <a:off x="-46733" y="-13855"/>
            <a:ext cx="4518160" cy="687185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7" name="Google Shape;167;p47"/>
          <p:cNvCxnSpPr/>
          <p:nvPr/>
        </p:nvCxnSpPr>
        <p:spPr>
          <a:xfrm>
            <a:off x="6429903" y="434941"/>
            <a:ext cx="4794647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68" name="Google Shape;16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7329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7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ok veľký 03">
  <p:cSld name="Obrázok veľký 0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8"/>
          <p:cNvPicPr preferRelativeResize="0"/>
          <p:nvPr/>
        </p:nvPicPr>
        <p:blipFill rotWithShape="1">
          <a:blip r:embed="rId2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8"/>
          <p:cNvSpPr>
            <a:spLocks noGrp="1"/>
          </p:cNvSpPr>
          <p:nvPr>
            <p:ph type="pic" idx="2"/>
          </p:nvPr>
        </p:nvSpPr>
        <p:spPr>
          <a:xfrm>
            <a:off x="7673840" y="-13855"/>
            <a:ext cx="4518160" cy="687185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3" name="Google Shape;173;p48"/>
          <p:cNvCxnSpPr/>
          <p:nvPr/>
        </p:nvCxnSpPr>
        <p:spPr>
          <a:xfrm>
            <a:off x="1879675" y="434941"/>
            <a:ext cx="4794647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74" name="Google Shape;174;p48"/>
          <p:cNvSpPr txBox="1"/>
          <p:nvPr/>
        </p:nvSpPr>
        <p:spPr>
          <a:xfrm>
            <a:off x="5864788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63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ázok veľký 04">
  <p:cSld name="Obrázok veľký 04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9"/>
          <p:cNvPicPr preferRelativeResize="0"/>
          <p:nvPr/>
        </p:nvPicPr>
        <p:blipFill rotWithShape="1">
          <a:blip r:embed="rId2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9"/>
          <p:cNvSpPr>
            <a:spLocks noGrp="1"/>
          </p:cNvSpPr>
          <p:nvPr>
            <p:ph type="pic" idx="2"/>
          </p:nvPr>
        </p:nvSpPr>
        <p:spPr>
          <a:xfrm>
            <a:off x="7673840" y="-13855"/>
            <a:ext cx="4518160" cy="687185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9" name="Google Shape;179;p49"/>
          <p:cNvCxnSpPr/>
          <p:nvPr/>
        </p:nvCxnSpPr>
        <p:spPr>
          <a:xfrm>
            <a:off x="1879675" y="434941"/>
            <a:ext cx="4794647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80" name="Google Shape;18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00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9"/>
          <p:cNvSpPr txBox="1"/>
          <p:nvPr/>
        </p:nvSpPr>
        <p:spPr>
          <a:xfrm>
            <a:off x="5864788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01">
  <p:cSld name="Mockup 0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0"/>
          <p:cNvSpPr/>
          <p:nvPr/>
        </p:nvSpPr>
        <p:spPr>
          <a:xfrm>
            <a:off x="-1" y="3583048"/>
            <a:ext cx="12192001" cy="32749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6849" y="1741548"/>
            <a:ext cx="9513640" cy="358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0"/>
          <p:cNvSpPr>
            <a:spLocks noGrp="1"/>
          </p:cNvSpPr>
          <p:nvPr>
            <p:ph type="pic" idx="2"/>
          </p:nvPr>
        </p:nvSpPr>
        <p:spPr>
          <a:xfrm>
            <a:off x="8540496" y="2399618"/>
            <a:ext cx="1719357" cy="2244772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50"/>
          <p:cNvSpPr>
            <a:spLocks noGrp="1"/>
          </p:cNvSpPr>
          <p:nvPr>
            <p:ph type="pic" idx="3"/>
          </p:nvPr>
        </p:nvSpPr>
        <p:spPr>
          <a:xfrm>
            <a:off x="1902306" y="2395808"/>
            <a:ext cx="1691287" cy="2244772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50"/>
          <p:cNvSpPr>
            <a:spLocks noGrp="1"/>
          </p:cNvSpPr>
          <p:nvPr>
            <p:ph type="pic" idx="4"/>
          </p:nvPr>
        </p:nvSpPr>
        <p:spPr>
          <a:xfrm>
            <a:off x="3769205" y="1991948"/>
            <a:ext cx="4588411" cy="287723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8" name="Google Shape;188;p50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89" name="Google Shape;18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0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02">
  <p:cSld name="Mockup 0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3411" y="1124285"/>
            <a:ext cx="7208590" cy="48566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1"/>
          <p:cNvSpPr/>
          <p:nvPr/>
        </p:nvSpPr>
        <p:spPr>
          <a:xfrm>
            <a:off x="5984112" y="1655179"/>
            <a:ext cx="6207889" cy="3958542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51"/>
          <p:cNvSpPr>
            <a:spLocks noGrp="1"/>
          </p:cNvSpPr>
          <p:nvPr>
            <p:ph type="pic" idx="2"/>
          </p:nvPr>
        </p:nvSpPr>
        <p:spPr>
          <a:xfrm>
            <a:off x="5997331" y="1462117"/>
            <a:ext cx="6194669" cy="3766457"/>
          </a:xfrm>
          <a:prstGeom prst="rect">
            <a:avLst/>
          </a:prstGeom>
          <a:noFill/>
          <a:ln>
            <a:noFill/>
          </a:ln>
        </p:spPr>
      </p:sp>
      <p:pic>
        <p:nvPicPr>
          <p:cNvPr id="195" name="Google Shape;195;p51"/>
          <p:cNvPicPr preferRelativeResize="0"/>
          <p:nvPr/>
        </p:nvPicPr>
        <p:blipFill rotWithShape="1">
          <a:blip r:embed="rId3">
            <a:alphaModFix/>
          </a:blip>
          <a:srcRect l="12668" r="12538" b="83855"/>
          <a:stretch/>
        </p:blipFill>
        <p:spPr>
          <a:xfrm>
            <a:off x="0" y="5967651"/>
            <a:ext cx="12192000" cy="89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51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97" name="Google Shape;19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1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03">
  <p:cSld name="Mockup 03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1570" y="3965053"/>
            <a:ext cx="10100841" cy="568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041" y="1535410"/>
            <a:ext cx="3552524" cy="7243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2"/>
          <p:cNvSpPr/>
          <p:nvPr/>
        </p:nvSpPr>
        <p:spPr>
          <a:xfrm>
            <a:off x="7540907" y="2395960"/>
            <a:ext cx="3159889" cy="5521124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52"/>
          <p:cNvSpPr>
            <a:spLocks noGrp="1"/>
          </p:cNvSpPr>
          <p:nvPr>
            <p:ph type="pic" idx="2"/>
          </p:nvPr>
        </p:nvSpPr>
        <p:spPr>
          <a:xfrm>
            <a:off x="7530977" y="2356551"/>
            <a:ext cx="3169818" cy="557789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4" name="Google Shape;204;p52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05" name="Google Shape;20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2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ste pozadie 01">
  <p:cSld name="Ciste pozadie 0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3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rgbClr val="F1F2F9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" name="Google Shape;2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3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a 01">
  <p:cSld name="Mapa 0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3"/>
          <p:cNvSpPr txBox="1"/>
          <p:nvPr/>
        </p:nvSpPr>
        <p:spPr>
          <a:xfrm>
            <a:off x="10415016" y="512064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53"/>
          <p:cNvCxnSpPr/>
          <p:nvPr/>
        </p:nvCxnSpPr>
        <p:spPr>
          <a:xfrm>
            <a:off x="1879675" y="434941"/>
            <a:ext cx="420420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0" name="Google Shape;21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00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a 02">
  <p:cSld name="Mapa 0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54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3" name="Google Shape;21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4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a 03">
  <p:cSld name="Mapa 0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55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17" name="Google Shape;21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áverečný">
  <p:cSld name="Záverečný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6904" y="3038053"/>
            <a:ext cx="2358192" cy="7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142" y="466244"/>
            <a:ext cx="10403866" cy="58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6" name="Google Shape;226;p5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" name="Google Shape;227;p5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1">
  <p:cSld name="Zakladne pozadie 0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26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1" name="Google Shape;3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6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Google Shape;33;p26"/>
          <p:cNvPicPr preferRelativeResize="0"/>
          <p:nvPr/>
        </p:nvPicPr>
        <p:blipFill rotWithShape="1">
          <a:blip r:embed="rId3">
            <a:alphaModFix/>
          </a:blip>
          <a:srcRect l="12668" r="12538" b="83656"/>
          <a:stretch/>
        </p:blipFill>
        <p:spPr>
          <a:xfrm>
            <a:off x="0" y="5956719"/>
            <a:ext cx="12192000" cy="90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2">
  <p:cSld name="Zakladne pozadie 02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27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6" name="Google Shape;3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478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7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" name="Google Shape;38;p27"/>
          <p:cNvPicPr preferRelativeResize="0"/>
          <p:nvPr/>
        </p:nvPicPr>
        <p:blipFill rotWithShape="1">
          <a:blip r:embed="rId3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3">
  <p:cSld name="Zakladne pozadie 03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28"/>
          <p:cNvCxnSpPr/>
          <p:nvPr/>
        </p:nvCxnSpPr>
        <p:spPr>
          <a:xfrm>
            <a:off x="2934183" y="434941"/>
            <a:ext cx="8225853" cy="0"/>
          </a:xfrm>
          <a:prstGeom prst="straightConnector1">
            <a:avLst/>
          </a:prstGeom>
          <a:noFill/>
          <a:ln w="38100" cap="flat" cmpd="sng">
            <a:solidFill>
              <a:schemeClr val="lt1">
                <a:alpha val="14901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1" name="Google Shape;4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9689" y="181061"/>
            <a:ext cx="1459104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8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43;p28"/>
          <p:cNvPicPr preferRelativeResize="0"/>
          <p:nvPr/>
        </p:nvPicPr>
        <p:blipFill rotWithShape="1">
          <a:blip r:embed="rId3">
            <a:alphaModFix/>
          </a:blip>
          <a:srcRect l="44173" r="13754" b="83656"/>
          <a:stretch/>
        </p:blipFill>
        <p:spPr>
          <a:xfrm rot="5400000">
            <a:off x="-2978359" y="2978359"/>
            <a:ext cx="6858000" cy="90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4">
  <p:cSld name="Zakladne pozadie 04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9"/>
          <p:cNvPicPr preferRelativeResize="0"/>
          <p:nvPr/>
        </p:nvPicPr>
        <p:blipFill rotWithShape="1">
          <a:blip r:embed="rId2">
            <a:alphaModFix/>
          </a:blip>
          <a:srcRect l="12668" r="12538" b="83855"/>
          <a:stretch/>
        </p:blipFill>
        <p:spPr>
          <a:xfrm>
            <a:off x="0" y="5967651"/>
            <a:ext cx="12192000" cy="89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29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rgbClr val="F1F2F9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47" name="Google Shape;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9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5">
  <p:cSld name="Zakladne pozadie 05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30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0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30"/>
          <p:cNvPicPr preferRelativeResize="0"/>
          <p:nvPr/>
        </p:nvPicPr>
        <p:blipFill rotWithShape="1">
          <a:blip r:embed="rId3">
            <a:alphaModFix/>
          </a:blip>
          <a:srcRect l="12668" r="12538" b="67709"/>
          <a:stretch/>
        </p:blipFill>
        <p:spPr>
          <a:xfrm>
            <a:off x="0" y="5077301"/>
            <a:ext cx="12192000" cy="17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kladne pozadie 06">
  <p:cSld name="Zakladne pozadie 0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1"/>
          <p:cNvPicPr preferRelativeResize="0"/>
          <p:nvPr/>
        </p:nvPicPr>
        <p:blipFill rotWithShape="1">
          <a:blip r:embed="rId2">
            <a:alphaModFix/>
          </a:blip>
          <a:srcRect l="12668" r="12538" b="54167"/>
          <a:stretch/>
        </p:blipFill>
        <p:spPr>
          <a:xfrm>
            <a:off x="0" y="4330541"/>
            <a:ext cx="12192000" cy="2527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31"/>
          <p:cNvCxnSpPr/>
          <p:nvPr/>
        </p:nvCxnSpPr>
        <p:spPr>
          <a:xfrm>
            <a:off x="1881052" y="434941"/>
            <a:ext cx="9278983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7" name="Google Shape;5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41" y="181061"/>
            <a:ext cx="1458778" cy="48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1"/>
          <p:cNvSpPr txBox="1"/>
          <p:nvPr/>
        </p:nvSpPr>
        <p:spPr>
          <a:xfrm>
            <a:off x="10415016" y="324828"/>
            <a:ext cx="1339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4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6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.png"/><Relationship Id="rId4" Type="http://schemas.openxmlformats.org/officeDocument/2006/relationships/image" Target="../media/image5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"/>
          <p:cNvSpPr/>
          <p:nvPr/>
        </p:nvSpPr>
        <p:spPr>
          <a:xfrm>
            <a:off x="460783" y="5795423"/>
            <a:ext cx="3454196" cy="27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75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Juraj Marák</a:t>
            </a:r>
            <a:endParaRPr sz="175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1"/>
          <p:cNvSpPr/>
          <p:nvPr/>
        </p:nvSpPr>
        <p:spPr>
          <a:xfrm>
            <a:off x="405620" y="2516965"/>
            <a:ext cx="8671268" cy="195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Vývoj veľkých softvérových aplikácií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60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PREZENTAČNÁ VRSTVA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(klientské stránky)</a:t>
            </a:r>
            <a:endParaRPr dirty="0"/>
          </a:p>
        </p:txBody>
      </p:sp>
      <p:sp>
        <p:nvSpPr>
          <p:cNvPr id="235" name="Google Shape;235;p1"/>
          <p:cNvSpPr/>
          <p:nvPr/>
        </p:nvSpPr>
        <p:spPr>
          <a:xfrm>
            <a:off x="8284463" y="5796388"/>
            <a:ext cx="3454196" cy="27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sk-SK" sz="175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.10.202</a:t>
            </a:r>
            <a:r>
              <a:rPr lang="en-US" sz="175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74685-DAB9-C867-7809-46D6847B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09" y="1438369"/>
            <a:ext cx="10502020" cy="3981262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sk-SK" sz="2800" b="1" dirty="0">
                <a:solidFill>
                  <a:schemeClr val="tx1"/>
                </a:solidFill>
              </a:rPr>
              <a:t>Jednoduchšia tvorba dynamických stránok,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Obojstranné dátové viazanie,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asynchrónna komunikácia so serverom,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SPA architektúra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12050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/>
          <p:nvPr/>
        </p:nvSpPr>
        <p:spPr>
          <a:xfrm>
            <a:off x="936171" y="1940378"/>
            <a:ext cx="10319658" cy="297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/>
            <a:r>
              <a:rPr lang="en-US" sz="400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Declarative programming </a:t>
            </a:r>
            <a:r>
              <a:rPr lang="en-US" sz="4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is a method to </a:t>
            </a:r>
          </a:p>
          <a:p>
            <a:pPr algn="ctr"/>
            <a:r>
              <a:rPr lang="en-US" sz="4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abstract away the control flow</a:t>
            </a:r>
            <a:r>
              <a:rPr lang="en-US" sz="44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/>
            <a:r>
              <a:rPr lang="en-US" sz="40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 logic required for software to perform an action, and instead involves </a:t>
            </a:r>
          </a:p>
          <a:p>
            <a:pPr algn="ctr"/>
            <a:r>
              <a:rPr lang="en-US" sz="4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stating what the task or desired outcome is</a:t>
            </a:r>
            <a:r>
              <a:rPr lang="en-US" sz="44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sk-SK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5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76DBC3-73F9-36E4-2591-48D24505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17" y="528861"/>
            <a:ext cx="8813966" cy="3781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E6D06-89F7-DB77-9D0E-A05F79050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17" y="4252683"/>
            <a:ext cx="8532667" cy="22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1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8C52F8-8EF6-CF64-9531-3F55E4315D3F}"/>
              </a:ext>
            </a:extLst>
          </p:cNvPr>
          <p:cNvSpPr/>
          <p:nvPr/>
        </p:nvSpPr>
        <p:spPr>
          <a:xfrm>
            <a:off x="561704" y="50215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VIEW</a:t>
            </a:r>
          </a:p>
        </p:txBody>
      </p: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9D140559-CE8B-85B9-A70D-EE80B553E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3052" y="1300842"/>
            <a:ext cx="914400" cy="914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72AAAC-4B62-A7D2-D076-D3A611FD84E6}"/>
              </a:ext>
            </a:extLst>
          </p:cNvPr>
          <p:cNvSpPr/>
          <p:nvPr/>
        </p:nvSpPr>
        <p:spPr>
          <a:xfrm>
            <a:off x="3557452" y="50215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502D1A-C527-BB50-9174-23E0D59456CF}"/>
              </a:ext>
            </a:extLst>
          </p:cNvPr>
          <p:cNvSpPr/>
          <p:nvPr/>
        </p:nvSpPr>
        <p:spPr>
          <a:xfrm>
            <a:off x="2059578" y="30403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14DD23-7222-0F58-EF86-1F33B9993883}"/>
              </a:ext>
            </a:extLst>
          </p:cNvPr>
          <p:cNvCxnSpPr>
            <a:stCxn id="5" idx="2"/>
          </p:cNvCxnSpPr>
          <p:nvPr/>
        </p:nvCxnSpPr>
        <p:spPr>
          <a:xfrm>
            <a:off x="3100252" y="2215242"/>
            <a:ext cx="0" cy="6683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56E1B2-99B3-6485-0351-18DA6C9C6130}"/>
              </a:ext>
            </a:extLst>
          </p:cNvPr>
          <p:cNvCxnSpPr>
            <a:cxnSpLocks/>
          </p:cNvCxnSpPr>
          <p:nvPr/>
        </p:nvCxnSpPr>
        <p:spPr>
          <a:xfrm flipH="1">
            <a:off x="1658983" y="3880757"/>
            <a:ext cx="1332412" cy="10145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CDB993-E955-ACF9-40A6-750C4FC11AB2}"/>
              </a:ext>
            </a:extLst>
          </p:cNvPr>
          <p:cNvCxnSpPr>
            <a:cxnSpLocks/>
          </p:cNvCxnSpPr>
          <p:nvPr/>
        </p:nvCxnSpPr>
        <p:spPr>
          <a:xfrm>
            <a:off x="3100252" y="3880757"/>
            <a:ext cx="1471748" cy="10145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C27DD-DD57-5D5E-D52D-0008C7F13173}"/>
              </a:ext>
            </a:extLst>
          </p:cNvPr>
          <p:cNvCxnSpPr>
            <a:cxnSpLocks/>
          </p:cNvCxnSpPr>
          <p:nvPr/>
        </p:nvCxnSpPr>
        <p:spPr>
          <a:xfrm flipH="1">
            <a:off x="2734492" y="5410200"/>
            <a:ext cx="735875" cy="762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Google Shape;277;p5">
            <a:extLst>
              <a:ext uri="{FF2B5EF4-FFF2-40B4-BE49-F238E27FC236}">
                <a16:creationId xmlns:a16="http://schemas.microsoft.com/office/drawing/2014/main" id="{E3A2F28E-2EC0-A82F-A571-B0CD77976297}"/>
              </a:ext>
            </a:extLst>
          </p:cNvPr>
          <p:cNvSpPr/>
          <p:nvPr/>
        </p:nvSpPr>
        <p:spPr>
          <a:xfrm>
            <a:off x="1061749" y="723461"/>
            <a:ext cx="4077006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MVC</a:t>
            </a:r>
            <a:endParaRPr sz="2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6403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76719E-AC04-E8CD-6CFB-FF73440CB860}"/>
              </a:ext>
            </a:extLst>
          </p:cNvPr>
          <p:cNvSpPr/>
          <p:nvPr/>
        </p:nvSpPr>
        <p:spPr>
          <a:xfrm>
            <a:off x="561704" y="50215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VIEW</a:t>
            </a:r>
          </a:p>
        </p:txBody>
      </p:sp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F8043449-D807-D65F-3C7D-DF2EC3C0B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3052" y="1300842"/>
            <a:ext cx="914400" cy="9144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5E9089-7868-C7A3-EDC5-BF5958C3726C}"/>
              </a:ext>
            </a:extLst>
          </p:cNvPr>
          <p:cNvSpPr/>
          <p:nvPr/>
        </p:nvSpPr>
        <p:spPr>
          <a:xfrm>
            <a:off x="3557452" y="50215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AD691D-058A-7FD6-7BB7-38EFED59B986}"/>
              </a:ext>
            </a:extLst>
          </p:cNvPr>
          <p:cNvSpPr/>
          <p:nvPr/>
        </p:nvSpPr>
        <p:spPr>
          <a:xfrm>
            <a:off x="2059578" y="30403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CONTROLLER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88E35F-8C2C-7F93-541A-FC990492FCDA}"/>
              </a:ext>
            </a:extLst>
          </p:cNvPr>
          <p:cNvCxnSpPr>
            <a:stCxn id="9" idx="2"/>
          </p:cNvCxnSpPr>
          <p:nvPr/>
        </p:nvCxnSpPr>
        <p:spPr>
          <a:xfrm>
            <a:off x="3100252" y="2215242"/>
            <a:ext cx="0" cy="6683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C1110-886E-E835-D98F-F1B7739740EE}"/>
              </a:ext>
            </a:extLst>
          </p:cNvPr>
          <p:cNvCxnSpPr>
            <a:cxnSpLocks/>
          </p:cNvCxnSpPr>
          <p:nvPr/>
        </p:nvCxnSpPr>
        <p:spPr>
          <a:xfrm flipH="1">
            <a:off x="1658983" y="3880757"/>
            <a:ext cx="1332412" cy="10145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8B40E4-2D9A-2827-9251-E14D55E0F484}"/>
              </a:ext>
            </a:extLst>
          </p:cNvPr>
          <p:cNvCxnSpPr>
            <a:cxnSpLocks/>
          </p:cNvCxnSpPr>
          <p:nvPr/>
        </p:nvCxnSpPr>
        <p:spPr>
          <a:xfrm>
            <a:off x="3100252" y="3880757"/>
            <a:ext cx="1471748" cy="10145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5E6F3B-4DED-2B41-96E5-E67A63801E12}"/>
              </a:ext>
            </a:extLst>
          </p:cNvPr>
          <p:cNvCxnSpPr>
            <a:cxnSpLocks/>
          </p:cNvCxnSpPr>
          <p:nvPr/>
        </p:nvCxnSpPr>
        <p:spPr>
          <a:xfrm flipH="1">
            <a:off x="2734492" y="5410200"/>
            <a:ext cx="735875" cy="762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1BBD66-8016-AD69-8947-3245DAFA8691}"/>
              </a:ext>
            </a:extLst>
          </p:cNvPr>
          <p:cNvSpPr/>
          <p:nvPr/>
        </p:nvSpPr>
        <p:spPr>
          <a:xfrm>
            <a:off x="6553200" y="50215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VIEW</a:t>
            </a:r>
          </a:p>
        </p:txBody>
      </p:sp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2A76277E-7565-4B66-B10B-CF2C9D35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0879" y="1300842"/>
            <a:ext cx="914400" cy="9144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D5CBCB7-2573-4A1C-4807-EF624C3BF39E}"/>
              </a:ext>
            </a:extLst>
          </p:cNvPr>
          <p:cNvSpPr/>
          <p:nvPr/>
        </p:nvSpPr>
        <p:spPr>
          <a:xfrm>
            <a:off x="9548948" y="50215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57B975-F37A-1D08-4847-3A93D81CE403}"/>
              </a:ext>
            </a:extLst>
          </p:cNvPr>
          <p:cNvSpPr/>
          <p:nvPr/>
        </p:nvSpPr>
        <p:spPr>
          <a:xfrm>
            <a:off x="8051074" y="3040380"/>
            <a:ext cx="2081348" cy="77724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000" b="1" dirty="0">
                <a:solidFill>
                  <a:schemeClr val="tx2"/>
                </a:solidFill>
              </a:rPr>
              <a:t>VIEW MODEL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4FC7C0-28E1-C717-4A2B-C006E53A33C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498079" y="2215242"/>
            <a:ext cx="0" cy="268006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344EA-303B-0029-BA51-8462B6792CA0}"/>
              </a:ext>
            </a:extLst>
          </p:cNvPr>
          <p:cNvCxnSpPr>
            <a:cxnSpLocks/>
          </p:cNvCxnSpPr>
          <p:nvPr/>
        </p:nvCxnSpPr>
        <p:spPr>
          <a:xfrm flipH="1">
            <a:off x="7650479" y="3880757"/>
            <a:ext cx="1332412" cy="10145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A7F294-CEFD-F91E-7469-8A4A55ADFEFE}"/>
              </a:ext>
            </a:extLst>
          </p:cNvPr>
          <p:cNvCxnSpPr>
            <a:cxnSpLocks/>
          </p:cNvCxnSpPr>
          <p:nvPr/>
        </p:nvCxnSpPr>
        <p:spPr>
          <a:xfrm>
            <a:off x="9091748" y="3880757"/>
            <a:ext cx="1471748" cy="10145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Google Shape;277;p5">
            <a:extLst>
              <a:ext uri="{FF2B5EF4-FFF2-40B4-BE49-F238E27FC236}">
                <a16:creationId xmlns:a16="http://schemas.microsoft.com/office/drawing/2014/main" id="{41EEE2B2-C6A9-8938-F513-CF485B7A60F6}"/>
              </a:ext>
            </a:extLst>
          </p:cNvPr>
          <p:cNvSpPr/>
          <p:nvPr/>
        </p:nvSpPr>
        <p:spPr>
          <a:xfrm>
            <a:off x="1061749" y="723461"/>
            <a:ext cx="4077006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MVC</a:t>
            </a:r>
            <a:endParaRPr sz="2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277;p5">
            <a:extLst>
              <a:ext uri="{FF2B5EF4-FFF2-40B4-BE49-F238E27FC236}">
                <a16:creationId xmlns:a16="http://schemas.microsoft.com/office/drawing/2014/main" id="{55DFA452-456D-9CFD-3B89-3D8AF1389EA1}"/>
              </a:ext>
            </a:extLst>
          </p:cNvPr>
          <p:cNvSpPr/>
          <p:nvPr/>
        </p:nvSpPr>
        <p:spPr>
          <a:xfrm>
            <a:off x="7053247" y="723461"/>
            <a:ext cx="4077006" cy="48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MVVM</a:t>
            </a:r>
            <a:endParaRPr sz="2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208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74685-DAB9-C867-7809-46D6847B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09" y="1438369"/>
            <a:ext cx="10502020" cy="3981262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tvorba dynamických stránok,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b="1" dirty="0">
                <a:solidFill>
                  <a:schemeClr val="tx1"/>
                </a:solidFill>
              </a:rPr>
              <a:t>Obojstranné dátové viazanie,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asynchrónna komunikácia so serverom,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SPA architektúra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42263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vascript - What is two way binding? - Stack Overflow">
            <a:extLst>
              <a:ext uri="{FF2B5EF4-FFF2-40B4-BE49-F238E27FC236}">
                <a16:creationId xmlns:a16="http://schemas.microsoft.com/office/drawing/2014/main" id="{B4972DB1-DE1B-B116-D36E-DA8CE6FF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52550"/>
            <a:ext cx="6096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0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vascript - What is two way binding? - Stack Overflow">
            <a:extLst>
              <a:ext uri="{FF2B5EF4-FFF2-40B4-BE49-F238E27FC236}">
                <a16:creationId xmlns:a16="http://schemas.microsoft.com/office/drawing/2014/main" id="{B4972DB1-DE1B-B116-D36E-DA8CE6FF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8" y="1352550"/>
            <a:ext cx="6096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F1CE5-3F8D-5526-5801-E92C8F0A4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85" y="1333990"/>
            <a:ext cx="7439025" cy="1247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A6C0-258D-A39D-B67A-154CCABF60C9}"/>
              </a:ext>
            </a:extLst>
          </p:cNvPr>
          <p:cNvSpPr txBox="1"/>
          <p:nvPr/>
        </p:nvSpPr>
        <p:spPr>
          <a:xfrm>
            <a:off x="5406603" y="665726"/>
            <a:ext cx="5886236" cy="3705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endParaRPr lang="sk-SK"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8569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unter">
            <a:hlinkClick r:id="" action="ppaction://media"/>
            <a:extLst>
              <a:ext uri="{FF2B5EF4-FFF2-40B4-BE49-F238E27FC236}">
                <a16:creationId xmlns:a16="http://schemas.microsoft.com/office/drawing/2014/main" id="{E2A9C284-FC36-CA07-C60B-1DE86CF4E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74685-DAB9-C867-7809-46D6847B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09" y="1438369"/>
            <a:ext cx="10502020" cy="3981262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tvorba dynamických stránok,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Obojstrann</a:t>
            </a: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é dátové viazanie,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b="1" dirty="0">
                <a:solidFill>
                  <a:schemeClr val="tx1"/>
                </a:solidFill>
              </a:rPr>
              <a:t>Jednoduchšia asynchrónna komunikácia so serverom,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SPA architektúra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69879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3"/>
          <a:srcRect t="4211" b="4211"/>
          <a:stretch/>
        </p:blipFill>
        <p:spPr>
          <a:xfrm>
            <a:off x="4418874" y="1008048"/>
            <a:ext cx="3354252" cy="335424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1" name="Google Shape;241;p2"/>
          <p:cNvSpPr/>
          <p:nvPr/>
        </p:nvSpPr>
        <p:spPr>
          <a:xfrm>
            <a:off x="4220028" y="809237"/>
            <a:ext cx="3751943" cy="3751867"/>
          </a:xfrm>
          <a:custGeom>
            <a:avLst/>
            <a:gdLst/>
            <a:ahLst/>
            <a:cxnLst/>
            <a:rect l="l" t="t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6" y="1005"/>
                  <a:pt x="12356" y="0"/>
                  <a:pt x="9838" y="0"/>
                </a:cubicBezTo>
                <a:close/>
                <a:moveTo>
                  <a:pt x="9838" y="492"/>
                </a:moveTo>
                <a:cubicBezTo>
                  <a:pt x="12236" y="492"/>
                  <a:pt x="14634" y="1448"/>
                  <a:pt x="16463" y="3363"/>
                </a:cubicBezTo>
                <a:cubicBezTo>
                  <a:pt x="20122" y="7192"/>
                  <a:pt x="20122" y="13400"/>
                  <a:pt x="16463" y="17230"/>
                </a:cubicBezTo>
                <a:cubicBezTo>
                  <a:pt x="12804" y="21059"/>
                  <a:pt x="6872" y="21059"/>
                  <a:pt x="3213" y="17230"/>
                </a:cubicBezTo>
                <a:cubicBezTo>
                  <a:pt x="-446" y="13400"/>
                  <a:pt x="-446" y="7192"/>
                  <a:pt x="3213" y="3363"/>
                </a:cubicBezTo>
                <a:cubicBezTo>
                  <a:pt x="5042" y="1448"/>
                  <a:pt x="7440" y="492"/>
                  <a:pt x="9838" y="49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"/>
          <p:cNvSpPr/>
          <p:nvPr/>
        </p:nvSpPr>
        <p:spPr>
          <a:xfrm>
            <a:off x="4350810" y="4834723"/>
            <a:ext cx="3490380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2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JURAJ</a:t>
            </a:r>
            <a:r>
              <a:rPr lang="sk-SK" sz="24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sk-SK" sz="32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MARÁK</a:t>
            </a:r>
            <a:endParaRPr sz="2400" b="1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2"/>
          <p:cNvSpPr/>
          <p:nvPr/>
        </p:nvSpPr>
        <p:spPr>
          <a:xfrm>
            <a:off x="2129248" y="5646756"/>
            <a:ext cx="7933502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b="1" i="0" u="none" strike="noStrike" cap="none" dirty="0">
                <a:solidFill>
                  <a:srgbClr val="ACAFAF"/>
                </a:solidFill>
                <a:latin typeface="Open Sans"/>
                <a:ea typeface="Open Sans"/>
                <a:cs typeface="Open Sans"/>
                <a:sym typeface="Open Sans"/>
              </a:rPr>
              <a:t>FRONTEND DEVELOPER</a:t>
            </a:r>
            <a:endParaRPr sz="2000" b="1" i="0" u="none" strike="noStrike" cap="none" dirty="0">
              <a:solidFill>
                <a:srgbClr val="ACAFA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02DAD-41D5-7022-EBD3-18592A0241FE}"/>
              </a:ext>
            </a:extLst>
          </p:cNvPr>
          <p:cNvSpPr txBox="1"/>
          <p:nvPr/>
        </p:nvSpPr>
        <p:spPr>
          <a:xfrm>
            <a:off x="3047999" y="6005829"/>
            <a:ext cx="6096000" cy="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0000"/>
              </a:lnSpc>
              <a:buNone/>
              <a:defRPr sz="2000" b="1">
                <a:solidFill>
                  <a:srgbClr val="ACAFA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>
              <a:lnSpc>
                <a:spcPct val="100000"/>
              </a:lnSpc>
            </a:pPr>
            <a:r>
              <a:rPr lang="sk-SK" dirty="0"/>
              <a:t>juraj.marak@softec.sk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9E874D7-F13F-C934-6890-A9A4D49B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92" y="1046330"/>
            <a:ext cx="5798314" cy="278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9CDDCE8-5AF9-B412-B3E3-EF9E06F2C5E9}"/>
              </a:ext>
            </a:extLst>
          </p:cNvPr>
          <p:cNvSpPr txBox="1">
            <a:spLocks/>
          </p:cNvSpPr>
          <p:nvPr/>
        </p:nvSpPr>
        <p:spPr>
          <a:xfrm>
            <a:off x="995779" y="2201849"/>
            <a:ext cx="5809160" cy="39812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58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k-SK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F06BE-39EB-83EC-6109-4F73748D259F}"/>
              </a:ext>
            </a:extLst>
          </p:cNvPr>
          <p:cNvSpPr txBox="1"/>
          <p:nvPr/>
        </p:nvSpPr>
        <p:spPr>
          <a:xfrm>
            <a:off x="1124937" y="5481713"/>
            <a:ext cx="10071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(dnes sa už namiesto XML zvyčajne používa </a:t>
            </a:r>
            <a:r>
              <a:rPr lang="sk-SK" sz="20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JSON</a:t>
            </a: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, s</a:t>
            </a:r>
            <a:r>
              <a:rPr lang="sk-SK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kratka AJAJ sa však príliš neujala)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F71BE-DEE3-DBCB-DE85-4F46016DBB1D}"/>
              </a:ext>
            </a:extLst>
          </p:cNvPr>
          <p:cNvSpPr txBox="1"/>
          <p:nvPr/>
        </p:nvSpPr>
        <p:spPr>
          <a:xfrm>
            <a:off x="995779" y="4420074"/>
            <a:ext cx="10849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Asynchronous JavaScript and XML </a:t>
            </a:r>
          </a:p>
        </p:txBody>
      </p:sp>
    </p:spTree>
    <p:extLst>
      <p:ext uri="{BB962C8B-B14F-4D97-AF65-F5344CB8AC3E}">
        <p14:creationId xmlns:p14="http://schemas.microsoft.com/office/powerpoint/2010/main" val="300463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DF70A8-78D2-5061-B590-8A560DB1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03" y="1065320"/>
            <a:ext cx="7051170" cy="50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7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FB01F6-BB38-5A18-48B8-0469E099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03" y="1065320"/>
            <a:ext cx="7051170" cy="5042214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013C2258-B168-C07C-BC81-E3C49D7B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27" y="1156693"/>
            <a:ext cx="3681274" cy="360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FB01F6-BB38-5A18-48B8-0469E099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03" y="1065320"/>
            <a:ext cx="7051170" cy="504221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36C8BF0-07E3-7CED-88C5-57987DE17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15"/>
          <a:stretch/>
        </p:blipFill>
        <p:spPr>
          <a:xfrm>
            <a:off x="506027" y="1180729"/>
            <a:ext cx="3923797" cy="17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74685-DAB9-C867-7809-46D6847B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09" y="1438369"/>
            <a:ext cx="10502020" cy="3981262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tvorba dynamických stránok,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Obojstrann</a:t>
            </a: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é dátové viazanie,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asynchrónna komunikácia so serverom,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b="1" dirty="0">
                <a:solidFill>
                  <a:schemeClr val="tx1"/>
                </a:solidFill>
              </a:rPr>
              <a:t>SPA architektúra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86181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CB646055-D481-C3E5-F863-A2C241444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4" r="59843" b="29800"/>
          <a:stretch/>
        </p:blipFill>
        <p:spPr>
          <a:xfrm>
            <a:off x="1275652" y="1481101"/>
            <a:ext cx="4820348" cy="3895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CC094-18C3-C125-BF3A-1A61BDF277FD}"/>
              </a:ext>
            </a:extLst>
          </p:cNvPr>
          <p:cNvSpPr txBox="1"/>
          <p:nvPr/>
        </p:nvSpPr>
        <p:spPr>
          <a:xfrm>
            <a:off x="7554352" y="2274838"/>
            <a:ext cx="37683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Single Page Aplikácia (SPA)</a:t>
            </a:r>
          </a:p>
        </p:txBody>
      </p:sp>
    </p:spTree>
    <p:extLst>
      <p:ext uri="{BB962C8B-B14F-4D97-AF65-F5344CB8AC3E}">
        <p14:creationId xmlns:p14="http://schemas.microsoft.com/office/powerpoint/2010/main" val="94684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48354088-3C4B-8A8B-19ED-EA71140F9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17" t="6683"/>
          <a:stretch/>
        </p:blipFill>
        <p:spPr>
          <a:xfrm>
            <a:off x="4920578" y="783237"/>
            <a:ext cx="6008444" cy="5291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EE07B0-2523-4DE6-23F9-96EC5D7DFF4A}"/>
              </a:ext>
            </a:extLst>
          </p:cNvPr>
          <p:cNvSpPr txBox="1"/>
          <p:nvPr/>
        </p:nvSpPr>
        <p:spPr>
          <a:xfrm>
            <a:off x="1262978" y="2274838"/>
            <a:ext cx="34219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Multi Page Aplikácia</a:t>
            </a:r>
            <a:r>
              <a:rPr lang="sk-SK" sz="48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8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(MPA)</a:t>
            </a:r>
            <a:endParaRPr lang="sk-SK" sz="48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7923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74685-DAB9-C867-7809-46D6847BE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309" y="1438369"/>
            <a:ext cx="10502020" cy="3981262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tvorba dynamických stránok,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Obojstrann</a:t>
            </a: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é dátové viazanie,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Jednoduchšia asynchrónna komunikácia so serverom,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SPA architektúra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sk-SK" sz="2800" b="1" dirty="0">
                <a:solidFill>
                  <a:schemeClr val="tx1"/>
                </a:solidFill>
              </a:rPr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535580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he (API and microservices) hell has no (obvious) boundary nor gates to  defend">
            <a:extLst>
              <a:ext uri="{FF2B5EF4-FFF2-40B4-BE49-F238E27FC236}">
                <a16:creationId xmlns:a16="http://schemas.microsoft.com/office/drawing/2014/main" id="{C6297430-FCAE-E956-C570-79AB23401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4" b="7407"/>
          <a:stretch/>
        </p:blipFill>
        <p:spPr bwMode="auto">
          <a:xfrm>
            <a:off x="5060157" y="508000"/>
            <a:ext cx="7131844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BB8FCD-B365-CC02-395B-EEDE3154E34D}"/>
              </a:ext>
            </a:extLst>
          </p:cNvPr>
          <p:cNvSpPr txBox="1"/>
          <p:nvPr/>
        </p:nvSpPr>
        <p:spPr>
          <a:xfrm>
            <a:off x="1498601" y="2274838"/>
            <a:ext cx="25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4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Highly coupled objects</a:t>
            </a:r>
          </a:p>
        </p:txBody>
      </p:sp>
    </p:spTree>
    <p:extLst>
      <p:ext uri="{BB962C8B-B14F-4D97-AF65-F5344CB8AC3E}">
        <p14:creationId xmlns:p14="http://schemas.microsoft.com/office/powerpoint/2010/main" val="182225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6F2ABA-1BFE-8141-8AE3-F70A3E9494E8}"/>
              </a:ext>
            </a:extLst>
          </p:cNvPr>
          <p:cNvSpPr txBox="1"/>
          <p:nvPr/>
        </p:nvSpPr>
        <p:spPr>
          <a:xfrm>
            <a:off x="7974732" y="880746"/>
            <a:ext cx="364920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k-SK" sz="44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Dependency </a:t>
            </a:r>
            <a:endParaRPr lang="en-US" sz="4400" b="1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r"/>
            <a:r>
              <a:rPr lang="sk-SK" sz="44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injection </a:t>
            </a:r>
            <a:endParaRPr lang="en-US" sz="4400" b="1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r"/>
            <a:r>
              <a:rPr lang="sk-SK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(injektáž závislostí)</a:t>
            </a:r>
            <a:endParaRPr lang="sk-SK" sz="4400" b="1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4" name="Picture 3" descr="Service">
            <a:extLst>
              <a:ext uri="{FF2B5EF4-FFF2-40B4-BE49-F238E27FC236}">
                <a16:creationId xmlns:a16="http://schemas.microsoft.com/office/drawing/2014/main" id="{AC7F16D6-CD32-47B8-4236-EF883808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4182">
            <a:off x="57258" y="2478207"/>
            <a:ext cx="9894737" cy="3659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31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 l="449" t="687" r="-449" b="7814"/>
          <a:stretch/>
        </p:blipFill>
        <p:spPr>
          <a:xfrm>
            <a:off x="2776764" y="3601623"/>
            <a:ext cx="4462463" cy="22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"/>
          <p:cNvPicPr preferRelativeResize="0"/>
          <p:nvPr/>
        </p:nvPicPr>
        <p:blipFill rotWithShape="1">
          <a:blip r:embed="rId4">
            <a:alphaModFix/>
          </a:blip>
          <a:srcRect l="108" t="-372" r="69008" b="372"/>
          <a:stretch/>
        </p:blipFill>
        <p:spPr>
          <a:xfrm>
            <a:off x="477359" y="1303927"/>
            <a:ext cx="2214563" cy="451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"/>
          <p:cNvPicPr preferRelativeResize="0"/>
          <p:nvPr/>
        </p:nvPicPr>
        <p:blipFill rotWithShape="1">
          <a:blip r:embed="rId5">
            <a:alphaModFix/>
          </a:blip>
          <a:srcRect l="-110" t="-53" r="109" b="15752"/>
          <a:stretch/>
        </p:blipFill>
        <p:spPr>
          <a:xfrm>
            <a:off x="2776764" y="1303927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"/>
          <p:cNvPicPr preferRelativeResize="0"/>
          <p:nvPr/>
        </p:nvPicPr>
        <p:blipFill rotWithShape="1">
          <a:blip r:embed="rId6">
            <a:alphaModFix/>
          </a:blip>
          <a:srcRect l="-2187" t="121" r="2187" b="11796"/>
          <a:stretch/>
        </p:blipFill>
        <p:spPr>
          <a:xfrm>
            <a:off x="5007995" y="1303927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"/>
          <p:cNvPicPr preferRelativeResize="0"/>
          <p:nvPr/>
        </p:nvPicPr>
        <p:blipFill rotWithShape="1">
          <a:blip r:embed="rId7">
            <a:alphaModFix/>
          </a:blip>
          <a:srcRect l="5053" t="137" r="14588" b="-136"/>
          <a:stretch/>
        </p:blipFill>
        <p:spPr>
          <a:xfrm>
            <a:off x="7280259" y="3601623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"/>
          <p:cNvPicPr preferRelativeResize="0"/>
          <p:nvPr/>
        </p:nvPicPr>
        <p:blipFill rotWithShape="1">
          <a:blip r:embed="rId8">
            <a:alphaModFix/>
          </a:blip>
          <a:srcRect l="257" r="41732"/>
          <a:stretch/>
        </p:blipFill>
        <p:spPr>
          <a:xfrm>
            <a:off x="9536294" y="3601356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0259" y="1303927"/>
            <a:ext cx="4471038" cy="222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imeline ">
            <a:extLst>
              <a:ext uri="{FF2B5EF4-FFF2-40B4-BE49-F238E27FC236}">
                <a16:creationId xmlns:a16="http://schemas.microsoft.com/office/drawing/2014/main" id="{581EECFB-F686-D6AB-7DDD-D8A136CAA8F6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Oval 7" descr="timeline endpoints">
            <a:extLst>
              <a:ext uri="{FF2B5EF4-FFF2-40B4-BE49-F238E27FC236}">
                <a16:creationId xmlns:a16="http://schemas.microsoft.com/office/drawing/2014/main" id="{A287FF84-E52B-5379-D614-06FD09AB30BC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FC3BE13-CE97-0C11-08B5-11FE829631C7}"/>
              </a:ext>
            </a:extLst>
          </p:cNvPr>
          <p:cNvSpPr txBox="1">
            <a:spLocks/>
          </p:cNvSpPr>
          <p:nvPr/>
        </p:nvSpPr>
        <p:spPr>
          <a:xfrm>
            <a:off x="220670" y="2217865"/>
            <a:ext cx="2343538" cy="650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DYNAMICKÉ STRÁNKY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1C9F76B-D338-1E5B-EE92-0002446D1E57}"/>
              </a:ext>
            </a:extLst>
          </p:cNvPr>
          <p:cNvSpPr txBox="1">
            <a:spLocks/>
          </p:cNvSpPr>
          <p:nvPr/>
        </p:nvSpPr>
        <p:spPr>
          <a:xfrm>
            <a:off x="2570573" y="1041982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MODER</a:t>
            </a: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NÉ</a:t>
            </a:r>
          </a:p>
          <a:p>
            <a:pPr algn="ctr"/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WEBOVÉ</a:t>
            </a:r>
          </a:p>
          <a:p>
            <a:pPr algn="ctr"/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APLIKÁCIE</a:t>
            </a:r>
            <a:endParaRPr lang="en-US" sz="2400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Oval 18" descr="timeline endpoints">
            <a:extLst>
              <a:ext uri="{FF2B5EF4-FFF2-40B4-BE49-F238E27FC236}">
                <a16:creationId xmlns:a16="http://schemas.microsoft.com/office/drawing/2014/main" id="{D44E7943-C3B6-5EA5-E29E-E373590FF52E}"/>
              </a:ext>
            </a:extLst>
          </p:cNvPr>
          <p:cNvSpPr/>
          <p:nvPr/>
        </p:nvSpPr>
        <p:spPr>
          <a:xfrm>
            <a:off x="5898464" y="3050966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timeline endpoints">
            <a:extLst>
              <a:ext uri="{FF2B5EF4-FFF2-40B4-BE49-F238E27FC236}">
                <a16:creationId xmlns:a16="http://schemas.microsoft.com/office/drawing/2014/main" id="{7FAE33E3-670A-6E0B-D8B2-C370FC04A819}"/>
              </a:ext>
            </a:extLst>
          </p:cNvPr>
          <p:cNvSpPr/>
          <p:nvPr/>
        </p:nvSpPr>
        <p:spPr>
          <a:xfrm>
            <a:off x="6634242" y="4161005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timeline endpoints">
            <a:extLst>
              <a:ext uri="{FF2B5EF4-FFF2-40B4-BE49-F238E27FC236}">
                <a16:creationId xmlns:a16="http://schemas.microsoft.com/office/drawing/2014/main" id="{8852EE52-79DE-4DAF-EEF1-7F0381FA5C7D}"/>
              </a:ext>
            </a:extLst>
          </p:cNvPr>
          <p:cNvSpPr/>
          <p:nvPr/>
        </p:nvSpPr>
        <p:spPr>
          <a:xfrm>
            <a:off x="8118564" y="352062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timeline endpoints">
            <a:extLst>
              <a:ext uri="{FF2B5EF4-FFF2-40B4-BE49-F238E27FC236}">
                <a16:creationId xmlns:a16="http://schemas.microsoft.com/office/drawing/2014/main" id="{5F77A7E6-1890-98D8-D651-DA2F2B536682}"/>
              </a:ext>
            </a:extLst>
          </p:cNvPr>
          <p:cNvSpPr/>
          <p:nvPr/>
        </p:nvSpPr>
        <p:spPr>
          <a:xfrm>
            <a:off x="10476808" y="316001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F1549378-FBD4-5953-E1B3-99DCCD9EF81A}"/>
              </a:ext>
            </a:extLst>
          </p:cNvPr>
          <p:cNvSpPr/>
          <p:nvPr/>
        </p:nvSpPr>
        <p:spPr>
          <a:xfrm>
            <a:off x="3808137" y="2455742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8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4C2BD-E450-4D89-CEF4-D0AEE83B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01265" y="434267"/>
            <a:ext cx="5989470" cy="5989466"/>
          </a:xfrm>
          <a:prstGeom prst="rect">
            <a:avLst/>
          </a:prstGeom>
        </p:spPr>
      </p:pic>
      <p:pic>
        <p:nvPicPr>
          <p:cNvPr id="4" name="Picture 3" descr="Angular, angularjs, coding, development, js, logo icon ...">
            <a:extLst>
              <a:ext uri="{FF2B5EF4-FFF2-40B4-BE49-F238E27FC236}">
                <a16:creationId xmlns:a16="http://schemas.microsoft.com/office/drawing/2014/main" id="{CB2BE554-7282-EE1C-3B74-B3F498C5F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 b="34061"/>
          <a:stretch/>
        </p:blipFill>
        <p:spPr bwMode="auto">
          <a:xfrm>
            <a:off x="627355" y="434267"/>
            <a:ext cx="2473910" cy="788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7EC89A-3827-BFB8-1DB0-717D8D173EA6}"/>
              </a:ext>
            </a:extLst>
          </p:cNvPr>
          <p:cNvCxnSpPr/>
          <p:nvPr/>
        </p:nvCxnSpPr>
        <p:spPr>
          <a:xfrm flipV="1">
            <a:off x="497150" y="434267"/>
            <a:ext cx="2689933" cy="89738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4C1372-1062-290F-4C99-1BD92D811663}"/>
              </a:ext>
            </a:extLst>
          </p:cNvPr>
          <p:cNvCxnSpPr>
            <a:cxnSpLocks/>
          </p:cNvCxnSpPr>
          <p:nvPr/>
        </p:nvCxnSpPr>
        <p:spPr>
          <a:xfrm>
            <a:off x="497149" y="434267"/>
            <a:ext cx="2689933" cy="89738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150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/>
          <p:nvPr/>
        </p:nvSpPr>
        <p:spPr>
          <a:xfrm>
            <a:off x="322555" y="1295068"/>
            <a:ext cx="4077006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KOMPONENTOV</a:t>
            </a: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Á ARCHITEKTÚRA</a:t>
            </a:r>
          </a:p>
        </p:txBody>
      </p:sp>
      <p:sp>
        <p:nvSpPr>
          <p:cNvPr id="278" name="Google Shape;278;p5"/>
          <p:cNvSpPr/>
          <p:nvPr/>
        </p:nvSpPr>
        <p:spPr>
          <a:xfrm>
            <a:off x="4165519" y="1356600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Logika aplikácie sa rozdelí na malé komponenty, ktoré sa následne skladajú a vytvárajú spoločne väčšie celky (formulár, obrazovka, ...)</a:t>
            </a:r>
            <a:endParaRPr lang="sk-SK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Component tree">
            <a:extLst>
              <a:ext uri="{FF2B5EF4-FFF2-40B4-BE49-F238E27FC236}">
                <a16:creationId xmlns:a16="http://schemas.microsoft.com/office/drawing/2014/main" id="{D241C237-EA0A-2EC5-DB0B-847E031FC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36" y="2146560"/>
            <a:ext cx="4719728" cy="3635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453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/>
          <p:nvPr/>
        </p:nvSpPr>
        <p:spPr>
          <a:xfrm>
            <a:off x="869207" y="1295081"/>
            <a:ext cx="2983702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KOMPONENTOV</a:t>
            </a: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Á ARCHITEKTÚRA</a:t>
            </a:r>
          </a:p>
        </p:txBody>
      </p:sp>
      <p:sp>
        <p:nvSpPr>
          <p:cNvPr id="278" name="Google Shape;278;p5"/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Logika aplikácie sa rozdelí na malé komponenty, ktoré sa následne skladajú a vytvárajú spoločne väčšie celky (formulár, obrazovka, ...)</a:t>
            </a:r>
            <a:endParaRPr lang="sk-SK" sz="1800" dirty="0">
              <a:solidFill>
                <a:schemeClr val="tx1"/>
              </a:solidFill>
            </a:endParaRPr>
          </a:p>
        </p:txBody>
      </p:sp>
      <p:sp>
        <p:nvSpPr>
          <p:cNvPr id="4" name="Google Shape;277;p5">
            <a:extLst>
              <a:ext uri="{FF2B5EF4-FFF2-40B4-BE49-F238E27FC236}">
                <a16:creationId xmlns:a16="http://schemas.microsoft.com/office/drawing/2014/main" id="{3AA452EB-5864-0F20-1DDC-81C2686904F6}"/>
              </a:ext>
            </a:extLst>
          </p:cNvPr>
          <p:cNvSpPr/>
          <p:nvPr/>
        </p:nvSpPr>
        <p:spPr>
          <a:xfrm>
            <a:off x="869207" y="2555425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TYPESCRIPT</a:t>
            </a:r>
          </a:p>
        </p:txBody>
      </p:sp>
      <p:sp>
        <p:nvSpPr>
          <p:cNvPr id="6" name="Google Shape;278;p5">
            <a:extLst>
              <a:ext uri="{FF2B5EF4-FFF2-40B4-BE49-F238E27FC236}">
                <a16:creationId xmlns:a16="http://schemas.microsoft.com/office/drawing/2014/main" id="{590E1043-F930-581E-8178-1359277B0A33}"/>
              </a:ext>
            </a:extLst>
          </p:cNvPr>
          <p:cNvSpPr/>
          <p:nvPr/>
        </p:nvSpPr>
        <p:spPr>
          <a:xfrm>
            <a:off x="4165519" y="2432291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Zachytenie typov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ých chýb počas vývoja a nie až počas kompilácie/runtime, </a:t>
            </a:r>
            <a:r>
              <a:rPr lang="pl-PL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Intellisense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podpora,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8" name="Picture 7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CF76CA59-3F26-B152-E71E-C388D65A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2" y="3784119"/>
            <a:ext cx="3882502" cy="156952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6956154-212D-7687-9316-33373C979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16" y="3784119"/>
            <a:ext cx="5899510" cy="15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2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/>
          <p:nvPr/>
        </p:nvSpPr>
        <p:spPr>
          <a:xfrm>
            <a:off x="869207" y="1295082"/>
            <a:ext cx="2983702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KOMPONENTOV</a:t>
            </a: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Á ARCHITEKTÚRA</a:t>
            </a:r>
          </a:p>
        </p:txBody>
      </p:sp>
      <p:sp>
        <p:nvSpPr>
          <p:cNvPr id="278" name="Google Shape;278;p5"/>
          <p:cNvSpPr/>
          <p:nvPr/>
        </p:nvSpPr>
        <p:spPr>
          <a:xfrm>
            <a:off x="4165519" y="1356614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Logika aplikácie sa rozdelí na malé komponenty, ktoré sa následne skladajú a vytvárajú spoločne väčšie celky (formulár, obrazovka, ...)</a:t>
            </a:r>
            <a:endParaRPr lang="sk-SK" sz="1800" dirty="0">
              <a:solidFill>
                <a:schemeClr val="tx1"/>
              </a:solidFill>
            </a:endParaRPr>
          </a:p>
        </p:txBody>
      </p:sp>
      <p:sp>
        <p:nvSpPr>
          <p:cNvPr id="4" name="Google Shape;277;p5">
            <a:extLst>
              <a:ext uri="{FF2B5EF4-FFF2-40B4-BE49-F238E27FC236}">
                <a16:creationId xmlns:a16="http://schemas.microsoft.com/office/drawing/2014/main" id="{3AA452EB-5864-0F20-1DDC-81C2686904F6}"/>
              </a:ext>
            </a:extLst>
          </p:cNvPr>
          <p:cNvSpPr/>
          <p:nvPr/>
        </p:nvSpPr>
        <p:spPr>
          <a:xfrm>
            <a:off x="869207" y="2555426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TYPESCRIPT</a:t>
            </a:r>
          </a:p>
        </p:txBody>
      </p:sp>
      <p:sp>
        <p:nvSpPr>
          <p:cNvPr id="6" name="Google Shape;278;p5">
            <a:extLst>
              <a:ext uri="{FF2B5EF4-FFF2-40B4-BE49-F238E27FC236}">
                <a16:creationId xmlns:a16="http://schemas.microsoft.com/office/drawing/2014/main" id="{590E1043-F930-581E-8178-1359277B0A33}"/>
              </a:ext>
            </a:extLst>
          </p:cNvPr>
          <p:cNvSpPr/>
          <p:nvPr/>
        </p:nvSpPr>
        <p:spPr>
          <a:xfrm>
            <a:off x="4165519" y="2432292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Zachytenie typov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ých chýb počas vývoja a nie až počas kompilácie/runtime, </a:t>
            </a:r>
            <a:r>
              <a:rPr lang="pl-PL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Intellisense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podpora,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Google Shape;277;p5">
            <a:extLst>
              <a:ext uri="{FF2B5EF4-FFF2-40B4-BE49-F238E27FC236}">
                <a16:creationId xmlns:a16="http://schemas.microsoft.com/office/drawing/2014/main" id="{419D109F-CF2D-5EE6-653D-B0855B8C46CF}"/>
              </a:ext>
            </a:extLst>
          </p:cNvPr>
          <p:cNvSpPr/>
          <p:nvPr/>
        </p:nvSpPr>
        <p:spPr>
          <a:xfrm>
            <a:off x="869207" y="3446438"/>
            <a:ext cx="2983702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 defTabSz="914400" eaLnBrk="0" fontAlgn="base" latinLnBrk="0" hangingPunct="0">
              <a:buSzTx/>
              <a:tabLst/>
            </a:pPr>
            <a:r>
              <a:rPr lang="sk-SK" alt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MOBILNÉ PREHLIADAČE</a:t>
            </a:r>
            <a:endParaRPr lang="en-US" altLang="sk-SK" sz="2400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Google Shape;278;p5">
            <a:extLst>
              <a:ext uri="{FF2B5EF4-FFF2-40B4-BE49-F238E27FC236}">
                <a16:creationId xmlns:a16="http://schemas.microsoft.com/office/drawing/2014/main" id="{97A281F2-067A-FFBE-1F1E-B9526B31B247}"/>
              </a:ext>
            </a:extLst>
          </p:cNvPr>
          <p:cNvSpPr/>
          <p:nvPr/>
        </p:nvSpPr>
        <p:spPr>
          <a:xfrm>
            <a:off x="4165519" y="3507970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AngularJS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nemal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podporu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pre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browsery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v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mobiloch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, 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Angular2 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podporuje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všetky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populárne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mobilné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browsery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,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150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/>
          <p:nvPr/>
        </p:nvSpPr>
        <p:spPr>
          <a:xfrm>
            <a:off x="869207" y="1295082"/>
            <a:ext cx="2983702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KOMPONENTOV</a:t>
            </a: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Á ARCHITEKTÚRA</a:t>
            </a:r>
          </a:p>
        </p:txBody>
      </p:sp>
      <p:sp>
        <p:nvSpPr>
          <p:cNvPr id="278" name="Google Shape;278;p5"/>
          <p:cNvSpPr/>
          <p:nvPr/>
        </p:nvSpPr>
        <p:spPr>
          <a:xfrm>
            <a:off x="4165519" y="1356614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Logika aplikácie sa rozdelí na malé komponenty, ktoré sa následne skladajú a vytvárajú spoločne väčšie celky (formulár, obrazovka, ...)</a:t>
            </a:r>
            <a:endParaRPr lang="sk-SK" sz="1800" dirty="0">
              <a:solidFill>
                <a:schemeClr val="tx1"/>
              </a:solidFill>
            </a:endParaRPr>
          </a:p>
        </p:txBody>
      </p:sp>
      <p:sp>
        <p:nvSpPr>
          <p:cNvPr id="4" name="Google Shape;277;p5">
            <a:extLst>
              <a:ext uri="{FF2B5EF4-FFF2-40B4-BE49-F238E27FC236}">
                <a16:creationId xmlns:a16="http://schemas.microsoft.com/office/drawing/2014/main" id="{3AA452EB-5864-0F20-1DDC-81C2686904F6}"/>
              </a:ext>
            </a:extLst>
          </p:cNvPr>
          <p:cNvSpPr/>
          <p:nvPr/>
        </p:nvSpPr>
        <p:spPr>
          <a:xfrm>
            <a:off x="869207" y="2555426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alt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TYPESCRIPT</a:t>
            </a:r>
          </a:p>
        </p:txBody>
      </p:sp>
      <p:sp>
        <p:nvSpPr>
          <p:cNvPr id="6" name="Google Shape;278;p5">
            <a:extLst>
              <a:ext uri="{FF2B5EF4-FFF2-40B4-BE49-F238E27FC236}">
                <a16:creationId xmlns:a16="http://schemas.microsoft.com/office/drawing/2014/main" id="{590E1043-F930-581E-8178-1359277B0A33}"/>
              </a:ext>
            </a:extLst>
          </p:cNvPr>
          <p:cNvSpPr/>
          <p:nvPr/>
        </p:nvSpPr>
        <p:spPr>
          <a:xfrm>
            <a:off x="4165519" y="2432292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Zachytenie typov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ých chýb počas vývoja a nie až počas kompilácie/runtime, </a:t>
            </a:r>
            <a:r>
              <a:rPr lang="pl-PL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Intellisense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podpora,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Google Shape;277;p5">
            <a:extLst>
              <a:ext uri="{FF2B5EF4-FFF2-40B4-BE49-F238E27FC236}">
                <a16:creationId xmlns:a16="http://schemas.microsoft.com/office/drawing/2014/main" id="{419D109F-CF2D-5EE6-653D-B0855B8C46CF}"/>
              </a:ext>
            </a:extLst>
          </p:cNvPr>
          <p:cNvSpPr/>
          <p:nvPr/>
        </p:nvSpPr>
        <p:spPr>
          <a:xfrm>
            <a:off x="869207" y="3446438"/>
            <a:ext cx="2983702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 defTabSz="914400" eaLnBrk="0" fontAlgn="base" latinLnBrk="0" hangingPunct="0">
              <a:buSzTx/>
              <a:tabLst/>
            </a:pPr>
            <a:r>
              <a:rPr lang="sk-SK" alt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MOBILNÉ PREHLIADAČE</a:t>
            </a:r>
            <a:endParaRPr lang="en-US" altLang="sk-SK" sz="2400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Google Shape;278;p5">
            <a:extLst>
              <a:ext uri="{FF2B5EF4-FFF2-40B4-BE49-F238E27FC236}">
                <a16:creationId xmlns:a16="http://schemas.microsoft.com/office/drawing/2014/main" id="{97A281F2-067A-FFBE-1F1E-B9526B31B247}"/>
              </a:ext>
            </a:extLst>
          </p:cNvPr>
          <p:cNvSpPr/>
          <p:nvPr/>
        </p:nvSpPr>
        <p:spPr>
          <a:xfrm>
            <a:off x="4165519" y="3507970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AngularJS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nemal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podporu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pre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browsery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v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mobiloch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, 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Angular2 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podporuje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všetky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populárne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mobilné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browsery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,</a:t>
            </a:r>
            <a:endParaRPr lang="sk-SK" altLang="sk-SK" sz="18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B9B93C24-63E5-0CDA-51E5-DE890F57E4BB}"/>
              </a:ext>
            </a:extLst>
          </p:cNvPr>
          <p:cNvSpPr/>
          <p:nvPr/>
        </p:nvSpPr>
        <p:spPr>
          <a:xfrm>
            <a:off x="869207" y="4829916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algn="ctr" defTabSz="914400" eaLnBrk="0" fontAlgn="base" latinLnBrk="0" hangingPunct="0">
              <a:buSzTx/>
              <a:tabLst/>
            </a:pPr>
            <a:r>
              <a:rPr lang="sk-SK" alt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EFEKTIVITA</a:t>
            </a:r>
            <a:endParaRPr lang="en-US" altLang="sk-SK" sz="2400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9" name="Google Shape;278;p5">
            <a:extLst>
              <a:ext uri="{FF2B5EF4-FFF2-40B4-BE49-F238E27FC236}">
                <a16:creationId xmlns:a16="http://schemas.microsoft.com/office/drawing/2014/main" id="{7A432771-58AE-3D44-8B15-A04F133127D1}"/>
              </a:ext>
            </a:extLst>
          </p:cNvPr>
          <p:cNvSpPr/>
          <p:nvPr/>
        </p:nvSpPr>
        <p:spPr>
          <a:xfrm>
            <a:off x="4165519" y="4706782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Podstatné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zlepšenie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výkonnosti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(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viac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než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5-násobne)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,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ngRx(RxJS), Bazel, </a:t>
            </a:r>
            <a:r>
              <a:rPr lang="en-US" altLang="sk-SK" sz="18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AoT</a:t>
            </a:r>
            <a:r>
              <a:rPr lang="en-US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build, </a:t>
            </a:r>
            <a:r>
              <a:rPr lang="sk-SK" alt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shadowDOM, router rewrite, treeshake, ...</a:t>
            </a:r>
          </a:p>
        </p:txBody>
      </p:sp>
    </p:spTree>
    <p:extLst>
      <p:ext uri="{BB962C8B-B14F-4D97-AF65-F5344CB8AC3E}">
        <p14:creationId xmlns:p14="http://schemas.microsoft.com/office/powerpoint/2010/main" val="1886809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ct Vs Angular: 2020 Edition - everyday.codes">
            <a:extLst>
              <a:ext uri="{FF2B5EF4-FFF2-40B4-BE49-F238E27FC236}">
                <a16:creationId xmlns:a16="http://schemas.microsoft.com/office/drawing/2014/main" id="{94546E4F-FCBA-7FD9-C688-B4C6C25A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702503"/>
            <a:ext cx="9115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9728D-82EE-49CF-B06D-54E02940FE1A}"/>
              </a:ext>
            </a:extLst>
          </p:cNvPr>
          <p:cNvSpPr txBox="1"/>
          <p:nvPr/>
        </p:nvSpPr>
        <p:spPr>
          <a:xfrm>
            <a:off x="2426267" y="5104963"/>
            <a:ext cx="1608524" cy="6381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r>
              <a:rPr lang="sk-SK" sz="4000" b="1" dirty="0" err="1">
                <a:solidFill>
                  <a:srgbClr val="69D8FF"/>
                </a:solidFill>
              </a:rPr>
              <a:t>React</a:t>
            </a:r>
            <a:endParaRPr lang="sk-SK" sz="4000" b="1" dirty="0">
              <a:solidFill>
                <a:srgbClr val="69D8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7E00-1322-2837-AF62-F2793C2CE27A}"/>
              </a:ext>
            </a:extLst>
          </p:cNvPr>
          <p:cNvSpPr txBox="1"/>
          <p:nvPr/>
        </p:nvSpPr>
        <p:spPr>
          <a:xfrm>
            <a:off x="7997191" y="5104963"/>
            <a:ext cx="2129792" cy="6381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r>
              <a:rPr lang="sk-SK" sz="4000" b="1" dirty="0" err="1">
                <a:solidFill>
                  <a:srgbClr val="FF0000"/>
                </a:solidFill>
              </a:rPr>
              <a:t>Angular</a:t>
            </a:r>
            <a:endParaRPr lang="sk-SK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979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FE0662D-1577-7DF8-D42D-3FB010297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651470"/>
              </p:ext>
            </p:extLst>
          </p:nvPr>
        </p:nvGraphicFramePr>
        <p:xfrm>
          <a:off x="868677" y="1811020"/>
          <a:ext cx="10454643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881">
                  <a:extLst>
                    <a:ext uri="{9D8B030D-6E8A-4147-A177-3AD203B41FA5}">
                      <a16:colId xmlns:a16="http://schemas.microsoft.com/office/drawing/2014/main" val="108984668"/>
                    </a:ext>
                  </a:extLst>
                </a:gridCol>
                <a:gridCol w="3484881">
                  <a:extLst>
                    <a:ext uri="{9D8B030D-6E8A-4147-A177-3AD203B41FA5}">
                      <a16:colId xmlns:a16="http://schemas.microsoft.com/office/drawing/2014/main" val="2919901608"/>
                    </a:ext>
                  </a:extLst>
                </a:gridCol>
                <a:gridCol w="3484881">
                  <a:extLst>
                    <a:ext uri="{9D8B030D-6E8A-4147-A177-3AD203B41FA5}">
                      <a16:colId xmlns:a16="http://schemas.microsoft.com/office/drawing/2014/main" val="334996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Facebook</a:t>
                      </a:r>
                      <a:endParaRPr lang="sk-S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COMPANY</a:t>
                      </a:r>
                      <a:endParaRPr lang="sk-S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</a:t>
                      </a:r>
                      <a:endParaRPr lang="sk-S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070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TYPESCRIPT (</a:t>
                      </a:r>
                      <a:r>
                        <a:rPr lang="en-US" sz="24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tsx</a:t>
                      </a: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)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LANGUAGE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TYPESCRIPT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2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Web, iOS, Android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PORTABILITY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Web, iOS, Android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19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Virtual, Shadow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DOM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Real, Shadow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13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One-way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DATA BINDING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Two-way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62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High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PERFORMANCE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High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0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Client/Server side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RENDERING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Client/Server side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6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Moderate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LEARNING CURVE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Moderate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44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Loosely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OPINIONATED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Strongly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204798"/>
                  </a:ext>
                </a:extLst>
              </a:tr>
            </a:tbl>
          </a:graphicData>
        </a:graphic>
      </p:graphicFrame>
      <p:pic>
        <p:nvPicPr>
          <p:cNvPr id="4" name="Picture 2" descr="React Vs Angular: 2020 Edition - everyday.codes">
            <a:extLst>
              <a:ext uri="{FF2B5EF4-FFF2-40B4-BE49-F238E27FC236}">
                <a16:creationId xmlns:a16="http://schemas.microsoft.com/office/drawing/2014/main" id="{9E4A2795-49D8-483B-4789-2ED5FC85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592393"/>
            <a:ext cx="2590800" cy="14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39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19358-09ED-CFC8-4913-EB6C09A3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98" y="2313676"/>
            <a:ext cx="5704116" cy="2695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0ED2A-68EC-63F6-F6C9-16AB35CD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59" y="2313676"/>
            <a:ext cx="4935858" cy="26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39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19358-09ED-CFC8-4913-EB6C09A3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98" y="2313676"/>
            <a:ext cx="5704116" cy="2695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0ED2A-68EC-63F6-F6C9-16AB35CD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59" y="2313676"/>
            <a:ext cx="4935858" cy="2648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4EA4D7-7385-93D2-E816-317ED212E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34" b="23592"/>
          <a:stretch/>
        </p:blipFill>
        <p:spPr>
          <a:xfrm>
            <a:off x="4278785" y="1356361"/>
            <a:ext cx="3248025" cy="1036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4A3FE-8783-F192-9689-B3B97DB056F8}"/>
              </a:ext>
            </a:extLst>
          </p:cNvPr>
          <p:cNvCxnSpPr>
            <a:cxnSpLocks/>
          </p:cNvCxnSpPr>
          <p:nvPr/>
        </p:nvCxnSpPr>
        <p:spPr>
          <a:xfrm flipH="1">
            <a:off x="5828707" y="909970"/>
            <a:ext cx="1" cy="53035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71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"/>
          <p:cNvPicPr preferRelativeResize="0"/>
          <p:nvPr/>
        </p:nvPicPr>
        <p:blipFill rotWithShape="1">
          <a:blip r:embed="rId3">
            <a:alphaModFix/>
          </a:blip>
          <a:srcRect l="449" t="687" r="-449" b="7814"/>
          <a:stretch/>
        </p:blipFill>
        <p:spPr>
          <a:xfrm>
            <a:off x="2776764" y="3601623"/>
            <a:ext cx="4462463" cy="22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"/>
          <p:cNvPicPr preferRelativeResize="0"/>
          <p:nvPr/>
        </p:nvPicPr>
        <p:blipFill rotWithShape="1">
          <a:blip r:embed="rId4">
            <a:alphaModFix/>
          </a:blip>
          <a:srcRect l="108" t="-372" r="69008" b="372"/>
          <a:stretch/>
        </p:blipFill>
        <p:spPr>
          <a:xfrm>
            <a:off x="477359" y="1303927"/>
            <a:ext cx="2214563" cy="451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"/>
          <p:cNvPicPr preferRelativeResize="0"/>
          <p:nvPr/>
        </p:nvPicPr>
        <p:blipFill rotWithShape="1">
          <a:blip r:embed="rId5">
            <a:alphaModFix/>
          </a:blip>
          <a:srcRect l="-110" t="-53" r="109" b="15752"/>
          <a:stretch/>
        </p:blipFill>
        <p:spPr>
          <a:xfrm>
            <a:off x="2776764" y="1316627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"/>
          <p:cNvPicPr preferRelativeResize="0"/>
          <p:nvPr/>
        </p:nvPicPr>
        <p:blipFill rotWithShape="1">
          <a:blip r:embed="rId6">
            <a:alphaModFix/>
          </a:blip>
          <a:srcRect l="-2187" t="121" r="2187" b="11796"/>
          <a:stretch/>
        </p:blipFill>
        <p:spPr>
          <a:xfrm>
            <a:off x="5007995" y="1303927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"/>
          <p:cNvPicPr preferRelativeResize="0"/>
          <p:nvPr/>
        </p:nvPicPr>
        <p:blipFill rotWithShape="1">
          <a:blip r:embed="rId7">
            <a:alphaModFix/>
          </a:blip>
          <a:srcRect l="5053" t="137" r="14588" b="-136"/>
          <a:stretch/>
        </p:blipFill>
        <p:spPr>
          <a:xfrm>
            <a:off x="7280259" y="3601623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"/>
          <p:cNvPicPr preferRelativeResize="0"/>
          <p:nvPr/>
        </p:nvPicPr>
        <p:blipFill rotWithShape="1">
          <a:blip r:embed="rId8">
            <a:alphaModFix/>
          </a:blip>
          <a:srcRect l="257" r="41732"/>
          <a:stretch/>
        </p:blipFill>
        <p:spPr>
          <a:xfrm>
            <a:off x="9536294" y="3601356"/>
            <a:ext cx="2215003" cy="22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80259" y="1303927"/>
            <a:ext cx="4471038" cy="222117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/>
          <p:nvPr/>
        </p:nvSpPr>
        <p:spPr>
          <a:xfrm>
            <a:off x="188843" y="874643"/>
            <a:ext cx="11867322" cy="5665305"/>
          </a:xfrm>
          <a:prstGeom prst="flowChartProcess">
            <a:avLst/>
          </a:prstGeom>
          <a:solidFill>
            <a:schemeClr val="lt1">
              <a:alpha val="94901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6" name="Google Shape;276;p5" descr="Cursor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83531" y="1832096"/>
            <a:ext cx="890890" cy="890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"/>
          <p:cNvSpPr/>
          <p:nvPr/>
        </p:nvSpPr>
        <p:spPr>
          <a:xfrm>
            <a:off x="490473" y="3046717"/>
            <a:ext cx="4077006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b="1" i="0" u="none" strike="noStrike" cap="none" dirty="0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DYNAMIKA A INTERAKTIVITA</a:t>
            </a:r>
            <a:endParaRPr sz="2000" b="1" i="0" u="none" strike="noStrike" cap="none" dirty="0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831275" y="4037300"/>
            <a:ext cx="33735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500" b="0" i="0" u="none" strike="noStrike" cap="none" dirty="0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Moderné webové aplikácie musia (rýchlo) reagovať na používateľove akcie, prekresľovať sa postupne ako sa doťahujú dáta.</a:t>
            </a:r>
            <a:endParaRPr dirty="0"/>
          </a:p>
        </p:txBody>
      </p:sp>
      <p:pic>
        <p:nvPicPr>
          <p:cNvPr id="279" name="Google Shape;279;p5" descr="Smart Phone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90567" y="1832096"/>
            <a:ext cx="890890" cy="89089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"/>
          <p:cNvSpPr/>
          <p:nvPr/>
        </p:nvSpPr>
        <p:spPr>
          <a:xfrm>
            <a:off x="4749552" y="3095574"/>
            <a:ext cx="2772919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b="1" i="0" u="none" strike="noStrike" cap="none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MULTICHANNEL</a:t>
            </a:r>
            <a:endParaRPr sz="2000" b="1" i="0" u="none" strike="noStrike" cap="none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b="1" i="0" u="none" strike="noStrike" cap="none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DIZAJN</a:t>
            </a:r>
            <a:endParaRPr sz="2000" b="1" i="0" u="none" strike="noStrike" cap="none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4697271" y="4038223"/>
            <a:ext cx="28776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5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Trend vyvýjať aplikácie súčasne pre viacero platforiem (web, mobil, desktop). Aplikácie sú už často navrhované s prístupom </a:t>
            </a:r>
            <a:endParaRPr sz="1500" b="0" i="0" u="none" strike="noStrike" cap="none">
              <a:solidFill>
                <a:srgbClr val="0F11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5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„mobile first“.</a:t>
            </a:r>
            <a:endParaRPr/>
          </a:p>
        </p:txBody>
      </p:sp>
      <p:pic>
        <p:nvPicPr>
          <p:cNvPr id="282" name="Google Shape;282;p5" descr="Cloc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40956" y="1832096"/>
            <a:ext cx="890890" cy="8908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"/>
          <p:cNvSpPr/>
          <p:nvPr/>
        </p:nvSpPr>
        <p:spPr>
          <a:xfrm>
            <a:off x="7999605" y="3095574"/>
            <a:ext cx="3373593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b="1" i="0" u="none" strike="noStrike" cap="none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DOSTUPNOSŤ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b="1" i="0" u="none" strike="noStrike" cap="none">
                <a:solidFill>
                  <a:srgbClr val="292B3A"/>
                </a:solidFill>
                <a:latin typeface="Open Sans"/>
                <a:ea typeface="Open Sans"/>
                <a:cs typeface="Open Sans"/>
                <a:sym typeface="Open Sans"/>
              </a:rPr>
              <a:t>24/7 </a:t>
            </a:r>
            <a:endParaRPr sz="2000" b="1" i="0" u="none" strike="noStrike" cap="none">
              <a:solidFill>
                <a:srgbClr val="292B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5"/>
          <p:cNvSpPr/>
          <p:nvPr/>
        </p:nvSpPr>
        <p:spPr>
          <a:xfrm>
            <a:off x="8247600" y="4038225"/>
            <a:ext cx="27729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500" b="0" i="0" u="none" strike="noStrike" cap="none">
                <a:solidFill>
                  <a:srgbClr val="0F1122"/>
                </a:solidFill>
                <a:latin typeface="Open Sans"/>
                <a:ea typeface="Open Sans"/>
                <a:cs typeface="Open Sans"/>
                <a:sym typeface="Open Sans"/>
              </a:rPr>
              <a:t>Dnes sa očakáva, že aplikácie sú dostupné 24/7 a to dokonca aj v prípade dočasného výpadku internetu.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FE0662D-1577-7DF8-D42D-3FB010297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590544"/>
              </p:ext>
            </p:extLst>
          </p:nvPr>
        </p:nvGraphicFramePr>
        <p:xfrm>
          <a:off x="868677" y="1811020"/>
          <a:ext cx="10454643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881">
                  <a:extLst>
                    <a:ext uri="{9D8B030D-6E8A-4147-A177-3AD203B41FA5}">
                      <a16:colId xmlns:a16="http://schemas.microsoft.com/office/drawing/2014/main" val="108984668"/>
                    </a:ext>
                  </a:extLst>
                </a:gridCol>
                <a:gridCol w="3484881">
                  <a:extLst>
                    <a:ext uri="{9D8B030D-6E8A-4147-A177-3AD203B41FA5}">
                      <a16:colId xmlns:a16="http://schemas.microsoft.com/office/drawing/2014/main" val="2919901608"/>
                    </a:ext>
                  </a:extLst>
                </a:gridCol>
                <a:gridCol w="3484881">
                  <a:extLst>
                    <a:ext uri="{9D8B030D-6E8A-4147-A177-3AD203B41FA5}">
                      <a16:colId xmlns:a16="http://schemas.microsoft.com/office/drawing/2014/main" val="334996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Facebook</a:t>
                      </a:r>
                      <a:endParaRPr lang="sk-S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COMPANY</a:t>
                      </a:r>
                      <a:endParaRPr lang="sk-S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</a:t>
                      </a:r>
                      <a:endParaRPr lang="sk-SK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070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TYPESCRIPT (</a:t>
                      </a:r>
                      <a:r>
                        <a:rPr lang="en-US" sz="2400" b="0" i="0" u="none" strike="noStrike" cap="none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tsx</a:t>
                      </a:r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)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LANGUAGE</a:t>
                      </a:r>
                      <a:endParaRPr lang="sk-SK" sz="24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TYPESCRIPT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25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Web, iOS, Android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PORTABILITY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Web, iOS, Android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19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Virtual, Shadow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DOM</a:t>
                      </a:r>
                      <a:endParaRPr lang="sk-SK" sz="24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Real, Shadow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13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One-way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DATA BINDING</a:t>
                      </a:r>
                      <a:endParaRPr lang="sk-SK" sz="24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Two-way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62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High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PERFORMANCE</a:t>
                      </a:r>
                      <a:endParaRPr lang="sk-SK" sz="24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High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0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Client/Server side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RENDERING</a:t>
                      </a:r>
                      <a:endParaRPr lang="sk-SK" sz="2400" b="1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Client/Server side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6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Moderate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LEARNING CURVE</a:t>
                      </a:r>
                      <a:endParaRPr lang="sk-SK" sz="2400" b="0" i="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Moderate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44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Loosely</a:t>
                      </a:r>
                      <a:endParaRPr lang="sk-SK" sz="24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OPINIONATED</a:t>
                      </a:r>
                      <a:endParaRPr lang="sk-SK" sz="24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Strongly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204798"/>
                  </a:ext>
                </a:extLst>
              </a:tr>
            </a:tbl>
          </a:graphicData>
        </a:graphic>
      </p:graphicFrame>
      <p:pic>
        <p:nvPicPr>
          <p:cNvPr id="4" name="Picture 2" descr="React Vs Angular: 2020 Edition - everyday.codes">
            <a:extLst>
              <a:ext uri="{FF2B5EF4-FFF2-40B4-BE49-F238E27FC236}">
                <a16:creationId xmlns:a16="http://schemas.microsoft.com/office/drawing/2014/main" id="{9E4A2795-49D8-483B-4789-2ED5FC85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577153"/>
            <a:ext cx="2590800" cy="14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924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imeline ">
            <a:extLst>
              <a:ext uri="{FF2B5EF4-FFF2-40B4-BE49-F238E27FC236}">
                <a16:creationId xmlns:a16="http://schemas.microsoft.com/office/drawing/2014/main" id="{581EECFB-F686-D6AB-7DDD-D8A136CAA8F6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Oval 7" descr="timeline endpoints">
            <a:extLst>
              <a:ext uri="{FF2B5EF4-FFF2-40B4-BE49-F238E27FC236}">
                <a16:creationId xmlns:a16="http://schemas.microsoft.com/office/drawing/2014/main" id="{A287FF84-E52B-5379-D614-06FD09AB30BC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FC3BE13-CE97-0C11-08B5-11FE829631C7}"/>
              </a:ext>
            </a:extLst>
          </p:cNvPr>
          <p:cNvSpPr txBox="1">
            <a:spLocks/>
          </p:cNvSpPr>
          <p:nvPr/>
        </p:nvSpPr>
        <p:spPr>
          <a:xfrm>
            <a:off x="220670" y="2217865"/>
            <a:ext cx="2343538" cy="650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DYNAMICKÉ STRÁNKY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1C9F76B-D338-1E5B-EE92-0002446D1E57}"/>
              </a:ext>
            </a:extLst>
          </p:cNvPr>
          <p:cNvSpPr txBox="1">
            <a:spLocks/>
          </p:cNvSpPr>
          <p:nvPr/>
        </p:nvSpPr>
        <p:spPr>
          <a:xfrm>
            <a:off x="3953342" y="2673834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ŠPECIFIKÁ SPA APLIKÁCIE</a:t>
            </a:r>
            <a:endParaRPr lang="en-US" sz="2400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Oval 18" descr="timeline endpoints">
            <a:extLst>
              <a:ext uri="{FF2B5EF4-FFF2-40B4-BE49-F238E27FC236}">
                <a16:creationId xmlns:a16="http://schemas.microsoft.com/office/drawing/2014/main" id="{D44E7943-C3B6-5EA5-E29E-E373590FF52E}"/>
              </a:ext>
            </a:extLst>
          </p:cNvPr>
          <p:cNvSpPr/>
          <p:nvPr/>
        </p:nvSpPr>
        <p:spPr>
          <a:xfrm>
            <a:off x="5898464" y="3050966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timeline endpoints">
            <a:extLst>
              <a:ext uri="{FF2B5EF4-FFF2-40B4-BE49-F238E27FC236}">
                <a16:creationId xmlns:a16="http://schemas.microsoft.com/office/drawing/2014/main" id="{7FAE33E3-670A-6E0B-D8B2-C370FC04A819}"/>
              </a:ext>
            </a:extLst>
          </p:cNvPr>
          <p:cNvSpPr/>
          <p:nvPr/>
        </p:nvSpPr>
        <p:spPr>
          <a:xfrm>
            <a:off x="6634242" y="4161005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timeline endpoints">
            <a:extLst>
              <a:ext uri="{FF2B5EF4-FFF2-40B4-BE49-F238E27FC236}">
                <a16:creationId xmlns:a16="http://schemas.microsoft.com/office/drawing/2014/main" id="{8852EE52-79DE-4DAF-EEF1-7F0381FA5C7D}"/>
              </a:ext>
            </a:extLst>
          </p:cNvPr>
          <p:cNvSpPr/>
          <p:nvPr/>
        </p:nvSpPr>
        <p:spPr>
          <a:xfrm>
            <a:off x="8118564" y="352062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timeline endpoints">
            <a:extLst>
              <a:ext uri="{FF2B5EF4-FFF2-40B4-BE49-F238E27FC236}">
                <a16:creationId xmlns:a16="http://schemas.microsoft.com/office/drawing/2014/main" id="{5F77A7E6-1890-98D8-D651-DA2F2B536682}"/>
              </a:ext>
            </a:extLst>
          </p:cNvPr>
          <p:cNvSpPr/>
          <p:nvPr/>
        </p:nvSpPr>
        <p:spPr>
          <a:xfrm>
            <a:off x="10476808" y="316001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A64AB0F7-F5A6-6CC1-9073-01691C95E9FF}"/>
              </a:ext>
            </a:extLst>
          </p:cNvPr>
          <p:cNvSpPr/>
          <p:nvPr/>
        </p:nvSpPr>
        <p:spPr>
          <a:xfrm>
            <a:off x="3808137" y="245574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9C8B765-21D5-6046-DA58-D96A50A96049}"/>
              </a:ext>
            </a:extLst>
          </p:cNvPr>
          <p:cNvSpPr txBox="1">
            <a:spLocks/>
          </p:cNvSpPr>
          <p:nvPr/>
        </p:nvSpPr>
        <p:spPr>
          <a:xfrm>
            <a:off x="2570573" y="1041982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MODER</a:t>
            </a:r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NÉ</a:t>
            </a:r>
          </a:p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WEBOVÉ</a:t>
            </a:r>
          </a:p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APLIKÁCIE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6372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;p5">
            <a:extLst>
              <a:ext uri="{FF2B5EF4-FFF2-40B4-BE49-F238E27FC236}">
                <a16:creationId xmlns:a16="http://schemas.microsoft.com/office/drawing/2014/main" id="{D1A556FD-D789-56CC-988B-95EAF759266B}"/>
              </a:ext>
            </a:extLst>
          </p:cNvPr>
          <p:cNvSpPr/>
          <p:nvPr/>
        </p:nvSpPr>
        <p:spPr>
          <a:xfrm>
            <a:off x="869207" y="1479747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ROUTING</a:t>
            </a:r>
          </a:p>
        </p:txBody>
      </p:sp>
      <p:sp>
        <p:nvSpPr>
          <p:cNvPr id="4" name="Google Shape;278;p5">
            <a:extLst>
              <a:ext uri="{FF2B5EF4-FFF2-40B4-BE49-F238E27FC236}">
                <a16:creationId xmlns:a16="http://schemas.microsoft.com/office/drawing/2014/main" id="{E2A9D48C-E18A-EEA1-6956-5E1F4D6E41E5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sk-SK" sz="1800" b="0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ynamické naplnenie obsahu HTML elementu na základe URL, resp. jej segmentov. Implementácie sa líšia v závislosti od toho, akým spôsobom sa pracuje s DOM – natívne JS, rôzne frameworky.</a:t>
            </a:r>
            <a:endParaRPr lang="sk-SK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3647F7-A06B-1A35-C196-7750153A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738" y="2681528"/>
            <a:ext cx="7272524" cy="38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1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;p5">
            <a:extLst>
              <a:ext uri="{FF2B5EF4-FFF2-40B4-BE49-F238E27FC236}">
                <a16:creationId xmlns:a16="http://schemas.microsoft.com/office/drawing/2014/main" id="{F7B67858-F226-3339-42CB-A0B592F62F44}"/>
              </a:ext>
            </a:extLst>
          </p:cNvPr>
          <p:cNvSpPr/>
          <p:nvPr/>
        </p:nvSpPr>
        <p:spPr>
          <a:xfrm>
            <a:off x="869207" y="1295081"/>
            <a:ext cx="2983702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STATE MANAGEMENT</a:t>
            </a:r>
          </a:p>
        </p:txBody>
      </p:sp>
      <p:sp>
        <p:nvSpPr>
          <p:cNvPr id="4" name="Google Shape;278;p5">
            <a:extLst>
              <a:ext uri="{FF2B5EF4-FFF2-40B4-BE49-F238E27FC236}">
                <a16:creationId xmlns:a16="http://schemas.microsoft.com/office/drawing/2014/main" id="{97FB69DD-276A-D8A2-88C5-DB08AAE4443B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Komplexné frontendové aplikácie potrebujú nástroj/mechanizmus na prácu s dátami (podobne ako funguje databáza pre BE aplikácie).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Medzi najpoužívanejšie patria Redux a Flux. </a:t>
            </a:r>
          </a:p>
        </p:txBody>
      </p:sp>
      <p:pic>
        <p:nvPicPr>
          <p:cNvPr id="5" name="Picture 4" descr="State Management in Angular using NgRx v9 | by Naresh Kumar | Medium">
            <a:extLst>
              <a:ext uri="{FF2B5EF4-FFF2-40B4-BE49-F238E27FC236}">
                <a16:creationId xmlns:a16="http://schemas.microsoft.com/office/drawing/2014/main" id="{71674387-8815-B772-873F-DA7F1BAA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8"/>
          <a:stretch/>
        </p:blipFill>
        <p:spPr bwMode="auto">
          <a:xfrm>
            <a:off x="1954589" y="2560320"/>
            <a:ext cx="8282822" cy="381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512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;p5">
            <a:extLst>
              <a:ext uri="{FF2B5EF4-FFF2-40B4-BE49-F238E27FC236}">
                <a16:creationId xmlns:a16="http://schemas.microsoft.com/office/drawing/2014/main" id="{B929F226-2894-6728-F780-8DA6FBD6DB94}"/>
              </a:ext>
            </a:extLst>
          </p:cNvPr>
          <p:cNvSpPr/>
          <p:nvPr/>
        </p:nvSpPr>
        <p:spPr>
          <a:xfrm>
            <a:off x="869207" y="1479747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LAZY LOADING</a:t>
            </a:r>
          </a:p>
        </p:txBody>
      </p:sp>
      <p:sp>
        <p:nvSpPr>
          <p:cNvPr id="4" name="Google Shape;278;p5">
            <a:extLst>
              <a:ext uri="{FF2B5EF4-FFF2-40B4-BE49-F238E27FC236}">
                <a16:creationId xmlns:a16="http://schemas.microsoft.com/office/drawing/2014/main" id="{8E68610F-875D-88D8-D093-F67EF62AAE44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Stratégia na identifikáciu zdrojov ako neblokujúcich (nekritických), ich rozdelenie do logických celkov (modulov) a načítanie len v prípade potreby.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Primárne sa využíva ako spôsob na skrátenie dĺžky prvotného načítania stránky a zároveň minimalizuje objem prenosu dát.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740AD82-4858-EFCC-C2DE-9BCE2AC0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7" y="3048000"/>
            <a:ext cx="10005046" cy="332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The Lean Startup – Innovation And Entrepreneurship In Education |  jpf-rp.jito.org">
            <a:extLst>
              <a:ext uri="{FF2B5EF4-FFF2-40B4-BE49-F238E27FC236}">
                <a16:creationId xmlns:a16="http://schemas.microsoft.com/office/drawing/2014/main" id="{E39BCF85-FB5A-F88C-C475-4F50AC13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6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7340E9-E721-E49A-9E91-536A89940E2C}"/>
              </a:ext>
            </a:extLst>
          </p:cNvPr>
          <p:cNvSpPr txBox="1"/>
          <p:nvPr/>
        </p:nvSpPr>
        <p:spPr>
          <a:xfrm>
            <a:off x="992164" y="2274838"/>
            <a:ext cx="42242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4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Building Hybrid Applications</a:t>
            </a:r>
          </a:p>
        </p:txBody>
      </p:sp>
      <p:pic>
        <p:nvPicPr>
          <p:cNvPr id="4" name="Picture 4" descr="nextjs&quot; Icon - Download for free – Iconduck">
            <a:extLst>
              <a:ext uri="{FF2B5EF4-FFF2-40B4-BE49-F238E27FC236}">
                <a16:creationId xmlns:a16="http://schemas.microsoft.com/office/drawing/2014/main" id="{611C1D05-86D8-D463-34F3-8AA6B016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3708"/>
            <a:ext cx="4970584" cy="497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0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imeline ">
            <a:extLst>
              <a:ext uri="{FF2B5EF4-FFF2-40B4-BE49-F238E27FC236}">
                <a16:creationId xmlns:a16="http://schemas.microsoft.com/office/drawing/2014/main" id="{581EECFB-F686-D6AB-7DDD-D8A136CAA8F6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Oval 7" descr="timeline endpoints">
            <a:extLst>
              <a:ext uri="{FF2B5EF4-FFF2-40B4-BE49-F238E27FC236}">
                <a16:creationId xmlns:a16="http://schemas.microsoft.com/office/drawing/2014/main" id="{A287FF84-E52B-5379-D614-06FD09AB30BC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FC3BE13-CE97-0C11-08B5-11FE829631C7}"/>
              </a:ext>
            </a:extLst>
          </p:cNvPr>
          <p:cNvSpPr txBox="1">
            <a:spLocks/>
          </p:cNvSpPr>
          <p:nvPr/>
        </p:nvSpPr>
        <p:spPr>
          <a:xfrm>
            <a:off x="220670" y="2217865"/>
            <a:ext cx="2343538" cy="650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DYNAMICKÉ STRÁNKY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1C9F76B-D338-1E5B-EE92-0002446D1E57}"/>
              </a:ext>
            </a:extLst>
          </p:cNvPr>
          <p:cNvSpPr txBox="1">
            <a:spLocks/>
          </p:cNvSpPr>
          <p:nvPr/>
        </p:nvSpPr>
        <p:spPr>
          <a:xfrm>
            <a:off x="3953342" y="2673834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ŠPECIFIKÁ SPA APLIKÁCIE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Oval 18" descr="timeline endpoints">
            <a:extLst>
              <a:ext uri="{FF2B5EF4-FFF2-40B4-BE49-F238E27FC236}">
                <a16:creationId xmlns:a16="http://schemas.microsoft.com/office/drawing/2014/main" id="{D44E7943-C3B6-5EA5-E29E-E373590FF52E}"/>
              </a:ext>
            </a:extLst>
          </p:cNvPr>
          <p:cNvSpPr/>
          <p:nvPr/>
        </p:nvSpPr>
        <p:spPr>
          <a:xfrm>
            <a:off x="5898464" y="3050966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timeline endpoints">
            <a:extLst>
              <a:ext uri="{FF2B5EF4-FFF2-40B4-BE49-F238E27FC236}">
                <a16:creationId xmlns:a16="http://schemas.microsoft.com/office/drawing/2014/main" id="{7FAE33E3-670A-6E0B-D8B2-C370FC04A819}"/>
              </a:ext>
            </a:extLst>
          </p:cNvPr>
          <p:cNvSpPr/>
          <p:nvPr/>
        </p:nvSpPr>
        <p:spPr>
          <a:xfrm>
            <a:off x="6634242" y="4161005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timeline endpoints">
            <a:extLst>
              <a:ext uri="{FF2B5EF4-FFF2-40B4-BE49-F238E27FC236}">
                <a16:creationId xmlns:a16="http://schemas.microsoft.com/office/drawing/2014/main" id="{8852EE52-79DE-4DAF-EEF1-7F0381FA5C7D}"/>
              </a:ext>
            </a:extLst>
          </p:cNvPr>
          <p:cNvSpPr/>
          <p:nvPr/>
        </p:nvSpPr>
        <p:spPr>
          <a:xfrm>
            <a:off x="8118564" y="352062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timeline endpoints">
            <a:extLst>
              <a:ext uri="{FF2B5EF4-FFF2-40B4-BE49-F238E27FC236}">
                <a16:creationId xmlns:a16="http://schemas.microsoft.com/office/drawing/2014/main" id="{5F77A7E6-1890-98D8-D651-DA2F2B536682}"/>
              </a:ext>
            </a:extLst>
          </p:cNvPr>
          <p:cNvSpPr/>
          <p:nvPr/>
        </p:nvSpPr>
        <p:spPr>
          <a:xfrm>
            <a:off x="10476808" y="316001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1F58278A-D84B-C37B-C4CA-B5093B496434}"/>
              </a:ext>
            </a:extLst>
          </p:cNvPr>
          <p:cNvSpPr txBox="1">
            <a:spLocks/>
          </p:cNvSpPr>
          <p:nvPr/>
        </p:nvSpPr>
        <p:spPr>
          <a:xfrm>
            <a:off x="5655536" y="4646550"/>
            <a:ext cx="2175504" cy="3408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KONIEC ÉRY MONOLITOV</a:t>
            </a:r>
            <a:endParaRPr lang="en-US" sz="2400" b="1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959CD166-F483-A013-D444-FD0D9968A6DF}"/>
              </a:ext>
            </a:extLst>
          </p:cNvPr>
          <p:cNvSpPr/>
          <p:nvPr/>
        </p:nvSpPr>
        <p:spPr>
          <a:xfrm>
            <a:off x="3808137" y="245574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499F1D70-9163-0F1F-4AA8-834D1BDE1ECA}"/>
              </a:ext>
            </a:extLst>
          </p:cNvPr>
          <p:cNvSpPr txBox="1">
            <a:spLocks/>
          </p:cNvSpPr>
          <p:nvPr/>
        </p:nvSpPr>
        <p:spPr>
          <a:xfrm>
            <a:off x="2570573" y="1041982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MODER</a:t>
            </a:r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NÉ</a:t>
            </a:r>
          </a:p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WEBOVÉ</a:t>
            </a:r>
          </a:p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APLIKÁCIE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6044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hadow DOM Logo">
            <a:extLst>
              <a:ext uri="{FF2B5EF4-FFF2-40B4-BE49-F238E27FC236}">
                <a16:creationId xmlns:a16="http://schemas.microsoft.com/office/drawing/2014/main" id="{8654FCE5-E343-1227-40BC-8228B0D5E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" t="12500" r="6992" b="12698"/>
          <a:stretch/>
        </p:blipFill>
        <p:spPr bwMode="auto">
          <a:xfrm>
            <a:off x="8380823" y="2096086"/>
            <a:ext cx="3052689" cy="265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ssets — WebComponents.org">
            <a:extLst>
              <a:ext uri="{FF2B5EF4-FFF2-40B4-BE49-F238E27FC236}">
                <a16:creationId xmlns:a16="http://schemas.microsoft.com/office/drawing/2014/main" id="{BBA8CF88-196E-8114-946A-72305424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348154"/>
            <a:ext cx="4154658" cy="415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ebcomponents.org assets - webcomponents.org">
            <a:extLst>
              <a:ext uri="{FF2B5EF4-FFF2-40B4-BE49-F238E27FC236}">
                <a16:creationId xmlns:a16="http://schemas.microsoft.com/office/drawing/2014/main" id="{E20ACD59-E1F2-B67C-04F4-10060106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8" y="2096086"/>
            <a:ext cx="3029244" cy="30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03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9 Web Components UI Libraries You Should Know in 2021 | by Jonathan Saring  | Bits and Pieces">
            <a:extLst>
              <a:ext uri="{FF2B5EF4-FFF2-40B4-BE49-F238E27FC236}">
                <a16:creationId xmlns:a16="http://schemas.microsoft.com/office/drawing/2014/main" id="{06F7CFC8-859A-9858-7CD1-FCA759C0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05" y="1159411"/>
            <a:ext cx="9197990" cy="3413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8BE42A-EAC7-CB8E-1712-E5DD3D99E62B}"/>
              </a:ext>
            </a:extLst>
          </p:cNvPr>
          <p:cNvSpPr txBox="1"/>
          <p:nvPr/>
        </p:nvSpPr>
        <p:spPr>
          <a:xfrm>
            <a:off x="2941516" y="5114277"/>
            <a:ext cx="6308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4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WEB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8DAB-5E88-CE48-B492-F4E8DDC7890C}"/>
              </a:ext>
            </a:extLst>
          </p:cNvPr>
          <p:cNvSpPr txBox="1"/>
          <p:nvPr/>
        </p:nvSpPr>
        <p:spPr>
          <a:xfrm>
            <a:off x="2941516" y="5698589"/>
            <a:ext cx="6308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20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(Custom Elements)</a:t>
            </a:r>
          </a:p>
        </p:txBody>
      </p:sp>
    </p:spTree>
    <p:extLst>
      <p:ext uri="{BB962C8B-B14F-4D97-AF65-F5344CB8AC3E}">
        <p14:creationId xmlns:p14="http://schemas.microsoft.com/office/powerpoint/2010/main" val="130485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0"/>
              </a:schemeClr>
            </a:gs>
            <a:gs pos="25000">
              <a:schemeClr val="bg1">
                <a:alpha val="0"/>
              </a:schemeClr>
            </a:gs>
            <a:gs pos="100000">
              <a:schemeClr val="bg1">
                <a:shade val="100000"/>
                <a:satMod val="115000"/>
                <a:alpha val="1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imeline ">
            <a:extLst>
              <a:ext uri="{FF2B5EF4-FFF2-40B4-BE49-F238E27FC236}">
                <a16:creationId xmlns:a16="http://schemas.microsoft.com/office/drawing/2014/main" id="{581EECFB-F686-D6AB-7DDD-D8A136CAA8F6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Oval 7" descr="timeline endpoints">
            <a:extLst>
              <a:ext uri="{FF2B5EF4-FFF2-40B4-BE49-F238E27FC236}">
                <a16:creationId xmlns:a16="http://schemas.microsoft.com/office/drawing/2014/main" id="{A287FF84-E52B-5379-D614-06FD09AB30BC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FC3BE13-CE97-0C11-08B5-11FE829631C7}"/>
              </a:ext>
            </a:extLst>
          </p:cNvPr>
          <p:cNvSpPr txBox="1">
            <a:spLocks/>
          </p:cNvSpPr>
          <p:nvPr/>
        </p:nvSpPr>
        <p:spPr>
          <a:xfrm>
            <a:off x="220670" y="2217865"/>
            <a:ext cx="2343538" cy="650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DYNAMICKÉ STRÁNKY</a:t>
            </a:r>
            <a:endParaRPr lang="en-US" sz="2400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Oval 18" descr="timeline endpoints">
            <a:extLst>
              <a:ext uri="{FF2B5EF4-FFF2-40B4-BE49-F238E27FC236}">
                <a16:creationId xmlns:a16="http://schemas.microsoft.com/office/drawing/2014/main" id="{D44E7943-C3B6-5EA5-E29E-E373590FF52E}"/>
              </a:ext>
            </a:extLst>
          </p:cNvPr>
          <p:cNvSpPr/>
          <p:nvPr/>
        </p:nvSpPr>
        <p:spPr>
          <a:xfrm>
            <a:off x="5898464" y="3050966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timeline endpoints">
            <a:extLst>
              <a:ext uri="{FF2B5EF4-FFF2-40B4-BE49-F238E27FC236}">
                <a16:creationId xmlns:a16="http://schemas.microsoft.com/office/drawing/2014/main" id="{7FAE33E3-670A-6E0B-D8B2-C370FC04A819}"/>
              </a:ext>
            </a:extLst>
          </p:cNvPr>
          <p:cNvSpPr/>
          <p:nvPr/>
        </p:nvSpPr>
        <p:spPr>
          <a:xfrm>
            <a:off x="6634242" y="4161005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timeline endpoints">
            <a:extLst>
              <a:ext uri="{FF2B5EF4-FFF2-40B4-BE49-F238E27FC236}">
                <a16:creationId xmlns:a16="http://schemas.microsoft.com/office/drawing/2014/main" id="{8852EE52-79DE-4DAF-EEF1-7F0381FA5C7D}"/>
              </a:ext>
            </a:extLst>
          </p:cNvPr>
          <p:cNvSpPr/>
          <p:nvPr/>
        </p:nvSpPr>
        <p:spPr>
          <a:xfrm>
            <a:off x="8118564" y="352062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timeline endpoints">
            <a:extLst>
              <a:ext uri="{FF2B5EF4-FFF2-40B4-BE49-F238E27FC236}">
                <a16:creationId xmlns:a16="http://schemas.microsoft.com/office/drawing/2014/main" id="{5F77A7E6-1890-98D8-D651-DA2F2B536682}"/>
              </a:ext>
            </a:extLst>
          </p:cNvPr>
          <p:cNvSpPr/>
          <p:nvPr/>
        </p:nvSpPr>
        <p:spPr>
          <a:xfrm>
            <a:off x="10476808" y="316001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6EF7407E-87F0-CC3C-6FEC-C899200D4A82}"/>
              </a:ext>
            </a:extLst>
          </p:cNvPr>
          <p:cNvSpPr/>
          <p:nvPr/>
        </p:nvSpPr>
        <p:spPr>
          <a:xfrm>
            <a:off x="3808137" y="245574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4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ED362741-95F0-689C-D23E-FF442867CC2E}"/>
              </a:ext>
            </a:extLst>
          </p:cNvPr>
          <p:cNvSpPr/>
          <p:nvPr/>
        </p:nvSpPr>
        <p:spPr>
          <a:xfrm>
            <a:off x="869207" y="1479747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WEBCOMPONENTS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78;p5">
            <a:extLst>
              <a:ext uri="{FF2B5EF4-FFF2-40B4-BE49-F238E27FC236}">
                <a16:creationId xmlns:a16="http://schemas.microsoft.com/office/drawing/2014/main" id="{F75DFCB9-C0C5-D5AC-0F74-ACC12E1B5708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Technológie umožnujúce vytvorenie nových, prepoužiteľných, HTML elementov.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9" name="Google Shape;277;p5">
            <a:extLst>
              <a:ext uri="{FF2B5EF4-FFF2-40B4-BE49-F238E27FC236}">
                <a16:creationId xmlns:a16="http://schemas.microsoft.com/office/drawing/2014/main" id="{CEE520EE-8533-7A48-3CBF-D89B1B1C67EA}"/>
              </a:ext>
            </a:extLst>
          </p:cNvPr>
          <p:cNvSpPr/>
          <p:nvPr/>
        </p:nvSpPr>
        <p:spPr>
          <a:xfrm>
            <a:off x="719089" y="3296299"/>
            <a:ext cx="3169918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CUSTOM ELEMENTS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77;p5">
            <a:extLst>
              <a:ext uri="{FF2B5EF4-FFF2-40B4-BE49-F238E27FC236}">
                <a16:creationId xmlns:a16="http://schemas.microsoft.com/office/drawing/2014/main" id="{8C5BAF31-9070-B954-C38E-8B5944047CB7}"/>
              </a:ext>
            </a:extLst>
          </p:cNvPr>
          <p:cNvSpPr/>
          <p:nvPr/>
        </p:nvSpPr>
        <p:spPr>
          <a:xfrm>
            <a:off x="869207" y="4957626"/>
            <a:ext cx="2983702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SHADOW</a:t>
            </a: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DOM</a:t>
            </a:r>
          </a:p>
        </p:txBody>
      </p:sp>
      <p:sp>
        <p:nvSpPr>
          <p:cNvPr id="11" name="Google Shape;278;p5">
            <a:extLst>
              <a:ext uri="{FF2B5EF4-FFF2-40B4-BE49-F238E27FC236}">
                <a16:creationId xmlns:a16="http://schemas.microsoft.com/office/drawing/2014/main" id="{934C1271-C69E-1C9C-D167-E0C45DF66C3C}"/>
              </a:ext>
            </a:extLst>
          </p:cNvPr>
          <p:cNvSpPr/>
          <p:nvPr/>
        </p:nvSpPr>
        <p:spPr>
          <a:xfrm>
            <a:off x="4183568" y="3173165"/>
            <a:ext cx="7325441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JS Api na definovanie vlastných HTML elementov a ich správania.</a:t>
            </a:r>
          </a:p>
        </p:txBody>
      </p:sp>
      <p:sp>
        <p:nvSpPr>
          <p:cNvPr id="12" name="Google Shape;278;p5">
            <a:extLst>
              <a:ext uri="{FF2B5EF4-FFF2-40B4-BE49-F238E27FC236}">
                <a16:creationId xmlns:a16="http://schemas.microsoft.com/office/drawing/2014/main" id="{A8AB0E01-5889-C985-38E3-E1A8DA71C180}"/>
              </a:ext>
            </a:extLst>
          </p:cNvPr>
          <p:cNvSpPr/>
          <p:nvPr/>
        </p:nvSpPr>
        <p:spPr>
          <a:xfrm>
            <a:off x="4147470" y="4834492"/>
            <a:ext cx="7325441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JS Api na pripojenie vlastných DOM stromov do hlavného DOM stromu HTML dokumentu.</a:t>
            </a:r>
          </a:p>
        </p:txBody>
      </p:sp>
    </p:spTree>
    <p:extLst>
      <p:ext uri="{BB962C8B-B14F-4D97-AF65-F5344CB8AC3E}">
        <p14:creationId xmlns:p14="http://schemas.microsoft.com/office/powerpoint/2010/main" val="3136066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the Shadow DOM. The DOM, Document Object Model, is an… | by  Ivan Garcia | Medium">
            <a:extLst>
              <a:ext uri="{FF2B5EF4-FFF2-40B4-BE49-F238E27FC236}">
                <a16:creationId xmlns:a16="http://schemas.microsoft.com/office/drawing/2014/main" id="{99F06349-6B75-841C-B958-C3C1AD2E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7" y="1310363"/>
            <a:ext cx="11608526" cy="42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607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042C0-446A-049C-066C-0F6F7A5B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942975"/>
            <a:ext cx="91344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6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96CA6B-405D-53FF-432C-029388D16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6" b="11460"/>
          <a:stretch/>
        </p:blipFill>
        <p:spPr bwMode="auto">
          <a:xfrm>
            <a:off x="2169" y="1436914"/>
            <a:ext cx="12187662" cy="3984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3813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A09A553-0EB4-7690-AA22-870D5DC5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27224" r="1292" b="16680"/>
          <a:stretch/>
        </p:blipFill>
        <p:spPr bwMode="auto">
          <a:xfrm>
            <a:off x="294640" y="1313990"/>
            <a:ext cx="4407987" cy="47897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278;p5">
            <a:extLst>
              <a:ext uri="{FF2B5EF4-FFF2-40B4-BE49-F238E27FC236}">
                <a16:creationId xmlns:a16="http://schemas.microsoft.com/office/drawing/2014/main" id="{89A38A10-6D2E-28E9-51F5-C7443888997D}"/>
              </a:ext>
            </a:extLst>
          </p:cNvPr>
          <p:cNvSpPr/>
          <p:nvPr/>
        </p:nvSpPr>
        <p:spPr>
          <a:xfrm>
            <a:off x="5064372" y="1433249"/>
            <a:ext cx="6832988" cy="1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Technologická nezávislosť</a:t>
            </a: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tj. každý tím má svoj technologický stack bez potreby koordinovať sa s ostatnými tímami. </a:t>
            </a:r>
          </a:p>
        </p:txBody>
      </p:sp>
      <p:sp>
        <p:nvSpPr>
          <p:cNvPr id="7" name="Google Shape;278;p5">
            <a:extLst>
              <a:ext uri="{FF2B5EF4-FFF2-40B4-BE49-F238E27FC236}">
                <a16:creationId xmlns:a16="http://schemas.microsoft.com/office/drawing/2014/main" id="{A9B3305C-21C7-FB7D-5335-A311201782BD}"/>
              </a:ext>
            </a:extLst>
          </p:cNvPr>
          <p:cNvSpPr/>
          <p:nvPr/>
        </p:nvSpPr>
        <p:spPr>
          <a:xfrm>
            <a:off x="5064372" y="3022810"/>
            <a:ext cx="6832988" cy="1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Jednoúčelové komponenty sú </a:t>
            </a: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jednoduchšie </a:t>
            </a:r>
            <a:endParaRPr lang="en-US" sz="24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na návrh aj údržbu</a:t>
            </a: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a zároveň uľahčujú spoluprácu medzi viacerými vývojovými tímami.</a:t>
            </a:r>
          </a:p>
        </p:txBody>
      </p:sp>
      <p:sp>
        <p:nvSpPr>
          <p:cNvPr id="8" name="Google Shape;278;p5">
            <a:extLst>
              <a:ext uri="{FF2B5EF4-FFF2-40B4-BE49-F238E27FC236}">
                <a16:creationId xmlns:a16="http://schemas.microsoft.com/office/drawing/2014/main" id="{334BF1EC-A033-91D6-9128-D99E2AA2845E}"/>
              </a:ext>
            </a:extLst>
          </p:cNvPr>
          <p:cNvSpPr/>
          <p:nvPr/>
        </p:nvSpPr>
        <p:spPr>
          <a:xfrm>
            <a:off x="5064372" y="4829859"/>
            <a:ext cx="6832988" cy="9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Umožňujú </a:t>
            </a: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jednoduchú migráciu </a:t>
            </a: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zo starej verzie na novú nahrádzaním jednotlivých  komponentov</a:t>
            </a:r>
          </a:p>
        </p:txBody>
      </p:sp>
    </p:spTree>
    <p:extLst>
      <p:ext uri="{BB962C8B-B14F-4D97-AF65-F5344CB8AC3E}">
        <p14:creationId xmlns:p14="http://schemas.microsoft.com/office/powerpoint/2010/main" val="4195397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A09A553-0EB4-7690-AA22-870D5DC5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1" t="27224" r="1292" b="16680"/>
          <a:stretch/>
        </p:blipFill>
        <p:spPr bwMode="auto">
          <a:xfrm>
            <a:off x="294640" y="1313990"/>
            <a:ext cx="4407987" cy="47897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278;p5">
            <a:extLst>
              <a:ext uri="{FF2B5EF4-FFF2-40B4-BE49-F238E27FC236}">
                <a16:creationId xmlns:a16="http://schemas.microsoft.com/office/drawing/2014/main" id="{89A38A10-6D2E-28E9-51F5-C7443888997D}"/>
              </a:ext>
            </a:extLst>
          </p:cNvPr>
          <p:cNvSpPr/>
          <p:nvPr/>
        </p:nvSpPr>
        <p:spPr>
          <a:xfrm>
            <a:off x="5064372" y="1433249"/>
            <a:ext cx="6832988" cy="1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Technologická nezávislosť</a:t>
            </a: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tj. každý tím má svoj technologický stack bez potreby koordinovať sa s ostatnými tímami. </a:t>
            </a:r>
          </a:p>
        </p:txBody>
      </p:sp>
      <p:sp>
        <p:nvSpPr>
          <p:cNvPr id="7" name="Google Shape;278;p5">
            <a:extLst>
              <a:ext uri="{FF2B5EF4-FFF2-40B4-BE49-F238E27FC236}">
                <a16:creationId xmlns:a16="http://schemas.microsoft.com/office/drawing/2014/main" id="{A9B3305C-21C7-FB7D-5335-A311201782BD}"/>
              </a:ext>
            </a:extLst>
          </p:cNvPr>
          <p:cNvSpPr/>
          <p:nvPr/>
        </p:nvSpPr>
        <p:spPr>
          <a:xfrm>
            <a:off x="5064372" y="3022810"/>
            <a:ext cx="6832988" cy="137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Jednoúčelové komponenty sú </a:t>
            </a: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jednoduchšie </a:t>
            </a:r>
            <a:endParaRPr lang="en-US" sz="24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na návrh aj údržbu</a:t>
            </a: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a zároveň uľahčujú spoluprácu medzi viacerými vývojovými tímami.</a:t>
            </a:r>
          </a:p>
        </p:txBody>
      </p:sp>
      <p:sp>
        <p:nvSpPr>
          <p:cNvPr id="8" name="Google Shape;278;p5">
            <a:extLst>
              <a:ext uri="{FF2B5EF4-FFF2-40B4-BE49-F238E27FC236}">
                <a16:creationId xmlns:a16="http://schemas.microsoft.com/office/drawing/2014/main" id="{334BF1EC-A033-91D6-9128-D99E2AA2845E}"/>
              </a:ext>
            </a:extLst>
          </p:cNvPr>
          <p:cNvSpPr/>
          <p:nvPr/>
        </p:nvSpPr>
        <p:spPr>
          <a:xfrm>
            <a:off x="5064372" y="4829859"/>
            <a:ext cx="6832988" cy="9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Umožňujú </a:t>
            </a: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jednoduchú migráciu </a:t>
            </a:r>
            <a:r>
              <a:rPr lang="sk-SK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zo starej verzie na novú nahrádzaním jednotlivých  komponentov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A1049-1E34-D7E4-E869-B20F30CD49B3}"/>
              </a:ext>
            </a:extLst>
          </p:cNvPr>
          <p:cNvSpPr txBox="1"/>
          <p:nvPr/>
        </p:nvSpPr>
        <p:spPr>
          <a:xfrm rot="20355771">
            <a:off x="193152" y="2853193"/>
            <a:ext cx="11788860" cy="150810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ctr"/>
            <a:r>
              <a:rPr lang="sk-SK" sz="36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Dnes </a:t>
            </a:r>
            <a:r>
              <a:rPr lang="sk-SK" sz="36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neexistuje štandardizovaný prístup </a:t>
            </a:r>
            <a:r>
              <a:rPr lang="sk-SK" sz="36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ku implementácii</a:t>
            </a:r>
            <a:endParaRPr lang="en-US" sz="36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sk-SK" sz="10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4047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965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imeline ">
            <a:extLst>
              <a:ext uri="{FF2B5EF4-FFF2-40B4-BE49-F238E27FC236}">
                <a16:creationId xmlns:a16="http://schemas.microsoft.com/office/drawing/2014/main" id="{581EECFB-F686-D6AB-7DDD-D8A136CAA8F6}"/>
              </a:ext>
            </a:extLst>
          </p:cNvPr>
          <p:cNvSpPr/>
          <p:nvPr/>
        </p:nvSpPr>
        <p:spPr>
          <a:xfrm flipH="1" flipV="1">
            <a:off x="1392439" y="2020391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Oval 7" descr="timeline endpoints">
            <a:extLst>
              <a:ext uri="{FF2B5EF4-FFF2-40B4-BE49-F238E27FC236}">
                <a16:creationId xmlns:a16="http://schemas.microsoft.com/office/drawing/2014/main" id="{A287FF84-E52B-5379-D614-06FD09AB30BC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FC3BE13-CE97-0C11-08B5-11FE829631C7}"/>
              </a:ext>
            </a:extLst>
          </p:cNvPr>
          <p:cNvSpPr txBox="1">
            <a:spLocks/>
          </p:cNvSpPr>
          <p:nvPr/>
        </p:nvSpPr>
        <p:spPr>
          <a:xfrm>
            <a:off x="220670" y="2217865"/>
            <a:ext cx="2343538" cy="650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DYNAMICKÉ STRÁNKY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1C9F76B-D338-1E5B-EE92-0002446D1E57}"/>
              </a:ext>
            </a:extLst>
          </p:cNvPr>
          <p:cNvSpPr txBox="1">
            <a:spLocks/>
          </p:cNvSpPr>
          <p:nvPr/>
        </p:nvSpPr>
        <p:spPr>
          <a:xfrm>
            <a:off x="3953342" y="2673834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ŠPECIFIKÁ SPA APLIKÁCIE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Oval 18" descr="timeline endpoints">
            <a:extLst>
              <a:ext uri="{FF2B5EF4-FFF2-40B4-BE49-F238E27FC236}">
                <a16:creationId xmlns:a16="http://schemas.microsoft.com/office/drawing/2014/main" id="{D44E7943-C3B6-5EA5-E29E-E373590FF52E}"/>
              </a:ext>
            </a:extLst>
          </p:cNvPr>
          <p:cNvSpPr/>
          <p:nvPr/>
        </p:nvSpPr>
        <p:spPr>
          <a:xfrm>
            <a:off x="5898464" y="3050966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timeline endpoints">
            <a:extLst>
              <a:ext uri="{FF2B5EF4-FFF2-40B4-BE49-F238E27FC236}">
                <a16:creationId xmlns:a16="http://schemas.microsoft.com/office/drawing/2014/main" id="{7FAE33E3-670A-6E0B-D8B2-C370FC04A819}"/>
              </a:ext>
            </a:extLst>
          </p:cNvPr>
          <p:cNvSpPr/>
          <p:nvPr/>
        </p:nvSpPr>
        <p:spPr>
          <a:xfrm>
            <a:off x="6634242" y="4161005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timeline endpoints">
            <a:extLst>
              <a:ext uri="{FF2B5EF4-FFF2-40B4-BE49-F238E27FC236}">
                <a16:creationId xmlns:a16="http://schemas.microsoft.com/office/drawing/2014/main" id="{8852EE52-79DE-4DAF-EEF1-7F0381FA5C7D}"/>
              </a:ext>
            </a:extLst>
          </p:cNvPr>
          <p:cNvSpPr/>
          <p:nvPr/>
        </p:nvSpPr>
        <p:spPr>
          <a:xfrm>
            <a:off x="8118564" y="3520622"/>
            <a:ext cx="218092" cy="21809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timeline endpoints">
            <a:extLst>
              <a:ext uri="{FF2B5EF4-FFF2-40B4-BE49-F238E27FC236}">
                <a16:creationId xmlns:a16="http://schemas.microsoft.com/office/drawing/2014/main" id="{5F77A7E6-1890-98D8-D651-DA2F2B536682}"/>
              </a:ext>
            </a:extLst>
          </p:cNvPr>
          <p:cNvSpPr/>
          <p:nvPr/>
        </p:nvSpPr>
        <p:spPr>
          <a:xfrm>
            <a:off x="10476808" y="316001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1F58278A-D84B-C37B-C4CA-B5093B496434}"/>
              </a:ext>
            </a:extLst>
          </p:cNvPr>
          <p:cNvSpPr txBox="1">
            <a:spLocks/>
          </p:cNvSpPr>
          <p:nvPr/>
        </p:nvSpPr>
        <p:spPr>
          <a:xfrm>
            <a:off x="5655536" y="4646550"/>
            <a:ext cx="2175504" cy="3408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KONIEC ÉRY MONOLITOV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959CD166-F483-A013-D444-FD0D9968A6DF}"/>
              </a:ext>
            </a:extLst>
          </p:cNvPr>
          <p:cNvSpPr/>
          <p:nvPr/>
        </p:nvSpPr>
        <p:spPr>
          <a:xfrm>
            <a:off x="3808137" y="2455742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499F1D70-9163-0F1F-4AA8-834D1BDE1ECA}"/>
              </a:ext>
            </a:extLst>
          </p:cNvPr>
          <p:cNvSpPr txBox="1">
            <a:spLocks/>
          </p:cNvSpPr>
          <p:nvPr/>
        </p:nvSpPr>
        <p:spPr>
          <a:xfrm>
            <a:off x="2570573" y="1041982"/>
            <a:ext cx="1796396" cy="3021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MODER</a:t>
            </a:r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NÉ</a:t>
            </a:r>
          </a:p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WEBOVÉ</a:t>
            </a:r>
          </a:p>
          <a:p>
            <a:pPr algn="ctr"/>
            <a:r>
              <a:rPr lang="sk-SK" sz="2400" b="1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</a:rPr>
              <a:t>APLIKÁCIE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02A76F9-53A0-521F-E714-04F6EE454ADD}"/>
              </a:ext>
            </a:extLst>
          </p:cNvPr>
          <p:cNvSpPr txBox="1">
            <a:spLocks/>
          </p:cNvSpPr>
          <p:nvPr/>
        </p:nvSpPr>
        <p:spPr>
          <a:xfrm>
            <a:off x="8388262" y="3429000"/>
            <a:ext cx="2175504" cy="3408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sk-SK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TECHNICKÝ DIZAJN ANGULAR APLIKÁCIE</a:t>
            </a:r>
          </a:p>
        </p:txBody>
      </p:sp>
    </p:spTree>
    <p:extLst>
      <p:ext uri="{BB962C8B-B14F-4D97-AF65-F5344CB8AC3E}">
        <p14:creationId xmlns:p14="http://schemas.microsoft.com/office/powerpoint/2010/main" val="1485290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988AE81-AFC3-FA4C-A68F-3BB78BD2C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49" y="849086"/>
            <a:ext cx="9418502" cy="51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63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Funkcie, ktoré modifikujú JavaScript objekty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Angular používa dekorátor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ktorými pridáva metadáta triedam, vlastnostiam, metódam ...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Prostredníctvom dekorátorov sa definujú moduly, komponenty, vstupy, výstupy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473E5A-F84F-684B-A915-32C13B4D3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8"/>
          <a:stretch/>
        </p:blipFill>
        <p:spPr>
          <a:xfrm>
            <a:off x="3852909" y="3801563"/>
            <a:ext cx="7464062" cy="2312126"/>
          </a:xfrm>
          <a:prstGeom prst="rect">
            <a:avLst/>
          </a:prstGeom>
        </p:spPr>
      </p:pic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356636"/>
            <a:ext cx="2631004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DECORATOR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(annotation)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32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8A911F-8B6D-C095-C591-8AC32850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2" y="1838360"/>
            <a:ext cx="10374038" cy="3181280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05898FA5-0EDD-D76F-39AC-74697F05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02" y="2702751"/>
            <a:ext cx="2583684" cy="145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7;p5">
            <a:extLst>
              <a:ext uri="{FF2B5EF4-FFF2-40B4-BE49-F238E27FC236}">
                <a16:creationId xmlns:a16="http://schemas.microsoft.com/office/drawing/2014/main" id="{63E29407-7776-BD45-038F-44D691E90A70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MODULE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Angular aplikácia je tvorená z modulov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Moduly obsahujú Angular objekty (components, directives, pipes)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Technicky ide o triedu dekorovanú @NgModule, ktorá nesie informácie o Angular objektoch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7E948-7879-E716-03C9-E600A1B4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18" y="3177267"/>
            <a:ext cx="5096047" cy="34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54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Typicky zgrupujú aplikačnú logiku, ktorú môžu komponenty využívať(typicky logging service, data access services ...)</a:t>
            </a: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Technicky ide o štandarndú triedu dekorovanú ako @Injectable() (pri štandardnom používaní cez DI)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Inštanciu je potom možné získať prostredníctvom DI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712CB-B45C-B391-EBB9-BD658B1B5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73"/>
          <a:stretch/>
        </p:blipFill>
        <p:spPr>
          <a:xfrm>
            <a:off x="4165519" y="3429000"/>
            <a:ext cx="4553930" cy="17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33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703926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Rozšírenie správania 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HTML element.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Structural Directives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ngIf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ngFor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– modifikujú DOM štruktúru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Attribute Directives (ngModel, ngClass) – modifikujú len vlastnosť elementu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DIRECTIVE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0221A-696A-A591-0BB9-B4E83B1DA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"/>
          <a:stretch/>
        </p:blipFill>
        <p:spPr>
          <a:xfrm>
            <a:off x="4165519" y="3429000"/>
            <a:ext cx="7638744" cy="27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5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Funkcia, ktorá zoberie špecifický vstup a vráti ho transformovaný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Používa sa na jednoduché formátovanie (dátum, mena) ale aj na komplexné filtrovanie vstupov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Technicky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je to 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trieda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ktor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á implementuje </a:t>
            </a:r>
            <a:r>
              <a:rPr lang="sk-SK" sz="2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PipeTransform.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PIPE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ED61-D5A9-0CAD-3A39-C866DA8E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19" y="3693737"/>
            <a:ext cx="7812443" cy="2281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9C32C-18FB-0B1A-2E66-E53A5B850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519" y="6027498"/>
            <a:ext cx="7658562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2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Komponent je trieda, ktorá riadi časť obrazovky tzv. „View“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 komponentoch sa nachádza väčšina biznis logiky, ktorá sa týka UI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Môže sa jednať o veľké celky ako navigačná lišta alebo header, ale aj o malé vizuálne prvk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y (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napr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.: 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InputField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Technicky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trieda s 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@Component 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dekor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torom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576A-43E5-4C35-E3C9-F65EA48A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19" y="3798298"/>
            <a:ext cx="7299069" cy="20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44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Angular používa niekoľko rôznych spôsobov ako viazať dáta medzi modelom a view.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DATA BINDING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DF440C-B2DA-0442-BA43-A722C0845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9" r="19809" b="3370"/>
          <a:stretch/>
        </p:blipFill>
        <p:spPr>
          <a:xfrm>
            <a:off x="3008177" y="2206670"/>
            <a:ext cx="6609806" cy="3671616"/>
          </a:xfrm>
          <a:prstGeom prst="rect">
            <a:avLst/>
          </a:prstGeom>
        </p:spPr>
      </p:pic>
      <p:sp>
        <p:nvSpPr>
          <p:cNvPr id="8" name="Google Shape;277;p5">
            <a:extLst>
              <a:ext uri="{FF2B5EF4-FFF2-40B4-BE49-F238E27FC236}">
                <a16:creationId xmlns:a16="http://schemas.microsoft.com/office/drawing/2014/main" id="{5EB50A2D-2ED3-128D-E2E9-A07CCB167AF2}"/>
              </a:ext>
            </a:extLst>
          </p:cNvPr>
          <p:cNvSpPr/>
          <p:nvPr/>
        </p:nvSpPr>
        <p:spPr>
          <a:xfrm>
            <a:off x="2363743" y="2769326"/>
            <a:ext cx="420628" cy="3108960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DOM</a:t>
            </a:r>
          </a:p>
        </p:txBody>
      </p:sp>
      <p:sp>
        <p:nvSpPr>
          <p:cNvPr id="9" name="Google Shape;277;p5">
            <a:extLst>
              <a:ext uri="{FF2B5EF4-FFF2-40B4-BE49-F238E27FC236}">
                <a16:creationId xmlns:a16="http://schemas.microsoft.com/office/drawing/2014/main" id="{EB5E0CFD-3498-D9B8-C976-79604691291E}"/>
              </a:ext>
            </a:extLst>
          </p:cNvPr>
          <p:cNvSpPr/>
          <p:nvPr/>
        </p:nvSpPr>
        <p:spPr>
          <a:xfrm>
            <a:off x="9841789" y="2769326"/>
            <a:ext cx="420628" cy="3108960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25400" tIns="25400" rIns="25400" bIns="254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2944441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Komponent môže obsahovať celú implementáciu aj s HTML a CSS. Čistý technický dizajn ale dodržíme oddelením čisto vizuálnej stránky do Templates a Styles.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Definovanie kde sa Template a Style nachádza sa robí v konfinguračnom objekte @Component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6310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TEMPLATE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576A-43E5-4C35-E3C9-F65EA48A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198" y="3798296"/>
            <a:ext cx="6174131" cy="2072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C02A5-685C-B315-24E9-488B40B7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1" y="3798296"/>
            <a:ext cx="5550519" cy="20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3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Spôsob ako medzi sebou komunikujú komponenty.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Ak je property dekorovaná @Input alebo @Output môže byť referencovaná a viazaná nadradeným komponentom.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7492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INPUT &amp; OUTPUT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4B6E5-161A-9FAC-10E9-52481348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05" y="3158088"/>
            <a:ext cx="9917568" cy="1845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D3A56-4BA6-B2F8-6A89-FB08103E5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905" y="5003217"/>
            <a:ext cx="9917568" cy="10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7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Spôsob ako medzi sebou komunikujú komponenty.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Ak je property dekorovaná @Input alebo @Output môže byť referencovaná a viazaná nadradeným komponentom.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74920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INPUT &amp; OUTPUT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38BC39-D5FC-AD0C-126C-649B5B91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05" y="2842042"/>
            <a:ext cx="7455391" cy="2038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23ACEA-E5CE-8E5F-D7E2-52279422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905" y="5159177"/>
            <a:ext cx="10409870" cy="8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94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356613"/>
            <a:ext cx="7342858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Angular používa ngForm directive, ktorou umožňuje automatické sledovanie zmeny, validácie, informovanie o chybách, ..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Podporovan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é sú dva typy formulárov: Template-driven forms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(TDF)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previazané cez ngModel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a Reactive forms 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(RF) - 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previazané cez formState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direkt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ívu. RF sú dnes preferované.</a:t>
            </a:r>
            <a:endParaRPr lang="en-US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479747"/>
            <a:ext cx="2943614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ANGULAR 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FORMS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CEAB3-4E8F-0BCD-3EDE-C65E0CD8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39" y="3692149"/>
            <a:ext cx="8786950" cy="1562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E6C66-A141-B55F-F05B-D0ED9266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13" y="5255119"/>
            <a:ext cx="8417176" cy="1449938"/>
          </a:xfrm>
          <a:prstGeom prst="rect">
            <a:avLst/>
          </a:prstGeom>
        </p:spPr>
      </p:pic>
      <p:sp>
        <p:nvSpPr>
          <p:cNvPr id="2" name="Google Shape;278;p5">
            <a:extLst>
              <a:ext uri="{FF2B5EF4-FFF2-40B4-BE49-F238E27FC236}">
                <a16:creationId xmlns:a16="http://schemas.microsoft.com/office/drawing/2014/main" id="{52E00329-E52F-3BBD-EE4D-E9C9DC0A796E}"/>
              </a:ext>
            </a:extLst>
          </p:cNvPr>
          <p:cNvSpPr/>
          <p:nvPr/>
        </p:nvSpPr>
        <p:spPr>
          <a:xfrm>
            <a:off x="1673922" y="4298697"/>
            <a:ext cx="727815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TDF</a:t>
            </a:r>
            <a:endParaRPr lang="sk-SK" sz="20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78;p5">
            <a:extLst>
              <a:ext uri="{FF2B5EF4-FFF2-40B4-BE49-F238E27FC236}">
                <a16:creationId xmlns:a16="http://schemas.microsoft.com/office/drawing/2014/main" id="{E8B8BB79-2E93-B3B8-450E-C0B252F0BE1E}"/>
              </a:ext>
            </a:extLst>
          </p:cNvPr>
          <p:cNvSpPr/>
          <p:nvPr/>
        </p:nvSpPr>
        <p:spPr>
          <a:xfrm>
            <a:off x="1673921" y="5805151"/>
            <a:ext cx="727815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RF</a:t>
            </a:r>
            <a:endParaRPr lang="sk-SK" sz="20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925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ular, angularjs, coding, development, js, logo icon ...">
            <a:extLst>
              <a:ext uri="{FF2B5EF4-FFF2-40B4-BE49-F238E27FC236}">
                <a16:creationId xmlns:a16="http://schemas.microsoft.com/office/drawing/2014/main" id="{D2277D86-09B3-C748-A193-B5C93AB3E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1" b="34061"/>
          <a:stretch/>
        </p:blipFill>
        <p:spPr bwMode="auto">
          <a:xfrm>
            <a:off x="1939499" y="2104008"/>
            <a:ext cx="8313002" cy="264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493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5">
            <a:extLst>
              <a:ext uri="{FF2B5EF4-FFF2-40B4-BE49-F238E27FC236}">
                <a16:creationId xmlns:a16="http://schemas.microsoft.com/office/drawing/2014/main" id="{A7244E28-F39C-E1F5-954A-B47CD9C336A1}"/>
              </a:ext>
            </a:extLst>
          </p:cNvPr>
          <p:cNvSpPr/>
          <p:nvPr/>
        </p:nvSpPr>
        <p:spPr>
          <a:xfrm>
            <a:off x="4165519" y="1295081"/>
            <a:ext cx="7151452" cy="6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Jednotlivé komponenty majú rôzne životné cykly, preto programátor používa tieto hooky aby mohol </a:t>
            </a:r>
            <a:r>
              <a:rPr lang="en-US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vyvola</a:t>
            </a: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ť želané správanie.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sk-SK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Napr.: nie je možné pracovať s inputmi komponentu skôr, ako je komponent inicializovaný Angularom.</a:t>
            </a:r>
          </a:p>
        </p:txBody>
      </p:sp>
      <p:sp>
        <p:nvSpPr>
          <p:cNvPr id="5" name="Google Shape;277;p5">
            <a:extLst>
              <a:ext uri="{FF2B5EF4-FFF2-40B4-BE49-F238E27FC236}">
                <a16:creationId xmlns:a16="http://schemas.microsoft.com/office/drawing/2014/main" id="{766901BD-049B-688D-42CD-4314D266E3A3}"/>
              </a:ext>
            </a:extLst>
          </p:cNvPr>
          <p:cNvSpPr/>
          <p:nvPr/>
        </p:nvSpPr>
        <p:spPr>
          <a:xfrm>
            <a:off x="1221905" y="1295081"/>
            <a:ext cx="2631004" cy="7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COMPONENT LIFECYCLE</a:t>
            </a:r>
            <a:endParaRPr lang="sk-SK" sz="24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8947F-6B54-A5A0-E163-912D9AB76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19" y="3557536"/>
            <a:ext cx="7042412" cy="2807340"/>
          </a:xfrm>
          <a:prstGeom prst="rect">
            <a:avLst/>
          </a:prstGeom>
        </p:spPr>
      </p:pic>
      <p:pic>
        <p:nvPicPr>
          <p:cNvPr id="13314" name="Picture 2" descr="Actual Use Of Angular Lifecycle Hooks : r/Angular2">
            <a:extLst>
              <a:ext uri="{FF2B5EF4-FFF2-40B4-BE49-F238E27FC236}">
                <a16:creationId xmlns:a16="http://schemas.microsoft.com/office/drawing/2014/main" id="{8E4BC176-79CD-FE96-0C95-2FC600579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"/>
          <a:stretch/>
        </p:blipFill>
        <p:spPr bwMode="auto">
          <a:xfrm>
            <a:off x="0" y="2800468"/>
            <a:ext cx="3984171" cy="39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13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ct Vs Angular: 2020 Edition - everyday.codes">
            <a:extLst>
              <a:ext uri="{FF2B5EF4-FFF2-40B4-BE49-F238E27FC236}">
                <a16:creationId xmlns:a16="http://schemas.microsoft.com/office/drawing/2014/main" id="{94546E4F-FCBA-7FD9-C688-B4C6C25A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702503"/>
            <a:ext cx="9115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9728D-82EE-49CF-B06D-54E02940FE1A}"/>
              </a:ext>
            </a:extLst>
          </p:cNvPr>
          <p:cNvSpPr txBox="1"/>
          <p:nvPr/>
        </p:nvSpPr>
        <p:spPr>
          <a:xfrm>
            <a:off x="2426267" y="5104963"/>
            <a:ext cx="1608524" cy="6381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r>
              <a:rPr lang="sk-SK" sz="4000" b="1" dirty="0" err="1">
                <a:solidFill>
                  <a:srgbClr val="69D8FF"/>
                </a:solidFill>
              </a:rPr>
              <a:t>React</a:t>
            </a:r>
            <a:endParaRPr lang="sk-SK" sz="4000" b="1" dirty="0">
              <a:solidFill>
                <a:srgbClr val="69D8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7E00-1322-2837-AF62-F2793C2CE27A}"/>
              </a:ext>
            </a:extLst>
          </p:cNvPr>
          <p:cNvSpPr txBox="1"/>
          <p:nvPr/>
        </p:nvSpPr>
        <p:spPr>
          <a:xfrm>
            <a:off x="7997191" y="5104963"/>
            <a:ext cx="2129792" cy="6381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r>
              <a:rPr lang="sk-SK" sz="4000" b="1" dirty="0" err="1">
                <a:solidFill>
                  <a:srgbClr val="FF0000"/>
                </a:solidFill>
              </a:rPr>
              <a:t>Angular</a:t>
            </a:r>
            <a:endParaRPr lang="sk-SK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07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75C554-FFCA-0E7F-922E-F3B05D6B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9" y="700746"/>
            <a:ext cx="1267642" cy="1282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7CA07-8A90-322B-7003-D8305E4A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9" y="700746"/>
            <a:ext cx="91249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1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75AE2E-DF98-F2A5-C77C-AF885AAE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684544"/>
            <a:ext cx="10380618" cy="6173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40A11F-69AB-D297-3957-1F0D85E7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163" y="684544"/>
            <a:ext cx="1285712" cy="13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8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4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8A911F-8B6D-C095-C591-8AC328507A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817962" y="884053"/>
            <a:ext cx="10374038" cy="318128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9A6E2B-B35D-F316-0BAF-CE977F476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62" y="4511841"/>
            <a:ext cx="9571288" cy="1629522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05898FA5-0EDD-D76F-39AC-74697F05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02" y="1748444"/>
            <a:ext cx="2583684" cy="145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48F785-34F3-B8B8-3434-5B45D0A98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15725"/>
          <a:stretch/>
        </p:blipFill>
        <p:spPr bwMode="auto">
          <a:xfrm>
            <a:off x="341831" y="4405086"/>
            <a:ext cx="1569618" cy="18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7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BA421-0C1F-3D81-7542-7BCDE0859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6056"/>
            <a:ext cx="9144000" cy="2387600"/>
          </a:xfrm>
        </p:spPr>
        <p:txBody>
          <a:bodyPr/>
          <a:lstStyle/>
          <a:p>
            <a:r>
              <a:rPr lang="sk-SK" dirty="0"/>
              <a:t>„Angular je to, akoby vyzeral HTML, ke</a:t>
            </a:r>
            <a:r>
              <a:rPr lang="en-US" dirty="0"/>
              <a:t>by</a:t>
            </a:r>
            <a:r>
              <a:rPr lang="sk-SK" dirty="0"/>
              <a:t> by bol navrhnutý pre tvorbu aplikácií“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3C31965-8A62-7137-5B06-C00E94EB1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3656"/>
            <a:ext cx="9144000" cy="375082"/>
          </a:xfrm>
        </p:spPr>
        <p:txBody>
          <a:bodyPr/>
          <a:lstStyle/>
          <a:p>
            <a:pPr algn="r"/>
            <a:r>
              <a:rPr lang="sk-SK" sz="1600" dirty="0"/>
              <a:t>(</a:t>
            </a:r>
            <a:r>
              <a:rPr lang="en-US" sz="1600" dirty="0"/>
              <a:t>autori</a:t>
            </a:r>
            <a:r>
              <a:rPr lang="sk-SK" sz="1600" dirty="0"/>
              <a:t> Angular</a:t>
            </a:r>
            <a:r>
              <a:rPr lang="en-US" sz="1600" dirty="0"/>
              <a:t>JS</a:t>
            </a:r>
            <a:r>
              <a:rPr lang="sk-SK" sz="1600" dirty="0"/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Softec">
      <a:dk1>
        <a:srgbClr val="0071BB"/>
      </a:dk1>
      <a:lt1>
        <a:srgbClr val="FFFFFF"/>
      </a:lt1>
      <a:dk2>
        <a:srgbClr val="008FD5"/>
      </a:dk2>
      <a:lt2>
        <a:srgbClr val="F1F2F9"/>
      </a:lt2>
      <a:accent1>
        <a:srgbClr val="00B0B5"/>
      </a:accent1>
      <a:accent2>
        <a:srgbClr val="F47A63"/>
      </a:accent2>
      <a:accent3>
        <a:srgbClr val="00AD7D"/>
      </a:accent3>
      <a:accent4>
        <a:srgbClr val="75B152"/>
      </a:accent4>
      <a:accent5>
        <a:srgbClr val="F9F98B"/>
      </a:accent5>
      <a:accent6>
        <a:srgbClr val="7ACCC8"/>
      </a:accent6>
      <a:hlink>
        <a:srgbClr val="008FD5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394ea2-8dea-471c-99dc-8d21a851d729" xsi:nil="true"/>
    <lcf76f155ced4ddcb4097134ff3c332f xmlns="3c5649ae-7eb8-4f33-8119-9c7cf7807d6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374230CA99774408740145836ED3F7E" ma:contentTypeVersion="10" ma:contentTypeDescription="Umožňuje vytvoriť nový dokument." ma:contentTypeScope="" ma:versionID="e0be6d9c6a4ed9130ab0ebeb00b49bd9">
  <xsd:schema xmlns:xsd="http://www.w3.org/2001/XMLSchema" xmlns:xs="http://www.w3.org/2001/XMLSchema" xmlns:p="http://schemas.microsoft.com/office/2006/metadata/properties" xmlns:ns2="3c5649ae-7eb8-4f33-8119-9c7cf7807d6f" xmlns:ns3="ea394ea2-8dea-471c-99dc-8d21a851d729" targetNamespace="http://schemas.microsoft.com/office/2006/metadata/properties" ma:root="true" ma:fieldsID="fe8360a31782573e581c94f384223f18" ns2:_="" ns3:_="">
    <xsd:import namespace="3c5649ae-7eb8-4f33-8119-9c7cf7807d6f"/>
    <xsd:import namespace="ea394ea2-8dea-471c-99dc-8d21a851d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649ae-7eb8-4f33-8119-9c7cf7807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Značky obrázka" ma:readOnly="false" ma:fieldId="{5cf76f15-5ced-4ddc-b409-7134ff3c332f}" ma:taxonomyMulti="true" ma:sspId="8567b21a-85e9-48ad-86e4-d8ba0610a5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94ea2-8dea-471c-99dc-8d21a851d72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60b99cb-f33c-42f3-b9ff-b055499a68e8}" ma:internalName="TaxCatchAll" ma:showField="CatchAllData" ma:web="ea394ea2-8dea-471c-99dc-8d21a851d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011340-8AFD-4DC4-A64E-F9AFF76FE83E}">
  <ds:schemaRefs>
    <ds:schemaRef ds:uri="http://schemas.microsoft.com/office/2006/metadata/properties"/>
    <ds:schemaRef ds:uri="http://schemas.microsoft.com/office/infopath/2007/PartnerControls"/>
    <ds:schemaRef ds:uri="ea394ea2-8dea-471c-99dc-8d21a851d729"/>
    <ds:schemaRef ds:uri="3c5649ae-7eb8-4f33-8119-9c7cf7807d6f"/>
  </ds:schemaRefs>
</ds:datastoreItem>
</file>

<file path=customXml/itemProps2.xml><?xml version="1.0" encoding="utf-8"?>
<ds:datastoreItem xmlns:ds="http://schemas.openxmlformats.org/officeDocument/2006/customXml" ds:itemID="{DF69A7CE-498D-4950-8AC2-A56E2C14E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5649ae-7eb8-4f33-8119-9c7cf7807d6f"/>
    <ds:schemaRef ds:uri="ea394ea2-8dea-471c-99dc-8d21a851d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4C1D35-9FF3-4B56-B037-1C0164F839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4381</Words>
  <Application>Microsoft Office PowerPoint</Application>
  <PresentationFormat>Širokouhlá</PresentationFormat>
  <Paragraphs>624</Paragraphs>
  <Slides>74</Slides>
  <Notes>64</Notes>
  <HiddenSlides>0</HiddenSlides>
  <MMClips>1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74</vt:i4>
      </vt:variant>
    </vt:vector>
  </HeadingPairs>
  <TitlesOfParts>
    <vt:vector size="75" baseType="lpstr"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„Angular je to, akoby vyzeral HTML, keby by bol navrhnutý pre tvorbu aplikácií“ 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Marák Juraj</dc:creator>
  <cp:lastModifiedBy>Marák Juraj</cp:lastModifiedBy>
  <cp:revision>333</cp:revision>
  <dcterms:created xsi:type="dcterms:W3CDTF">2022-05-04T12:30:29Z</dcterms:created>
  <dcterms:modified xsi:type="dcterms:W3CDTF">2024-01-05T16:36:57Z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0x0101006374230CA99774408740145836ED3F7E</vt:lpwstr>
  </property>
  <property fmtid="{D5CDD505-2E9C-101B-9397-08002B2CF9AE}" pid="3" name="MediaServiceImageTags">
    <vt:lpwstr/>
  </property>
</Properties>
</file>